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66" r:id="rId3"/>
    <p:sldId id="258" r:id="rId4"/>
    <p:sldId id="257" r:id="rId5"/>
    <p:sldId id="260" r:id="rId6"/>
    <p:sldId id="261" r:id="rId7"/>
    <p:sldId id="262" r:id="rId8"/>
    <p:sldId id="267" r:id="rId9"/>
    <p:sldId id="297" r:id="rId10"/>
    <p:sldId id="296" r:id="rId11"/>
    <p:sldId id="265" r:id="rId12"/>
    <p:sldId id="263" r:id="rId13"/>
    <p:sldId id="272" r:id="rId14"/>
    <p:sldId id="273" r:id="rId15"/>
    <p:sldId id="274" r:id="rId16"/>
    <p:sldId id="269" r:id="rId17"/>
    <p:sldId id="275" r:id="rId18"/>
    <p:sldId id="276" r:id="rId19"/>
    <p:sldId id="277" r:id="rId20"/>
    <p:sldId id="278" r:id="rId21"/>
    <p:sldId id="279" r:id="rId22"/>
    <p:sldId id="280" r:id="rId23"/>
    <p:sldId id="281" r:id="rId24"/>
    <p:sldId id="282" r:id="rId25"/>
    <p:sldId id="285" r:id="rId26"/>
    <p:sldId id="286" r:id="rId27"/>
    <p:sldId id="283" r:id="rId28"/>
    <p:sldId id="284" r:id="rId29"/>
    <p:sldId id="287" r:id="rId30"/>
    <p:sldId id="288" r:id="rId31"/>
    <p:sldId id="289" r:id="rId32"/>
    <p:sldId id="290" r:id="rId33"/>
    <p:sldId id="291" r:id="rId34"/>
    <p:sldId id="292" r:id="rId35"/>
    <p:sldId id="293" r:id="rId36"/>
    <p:sldId id="294" r:id="rId37"/>
    <p:sldId id="298" r:id="rId38"/>
    <p:sldId id="299" r:id="rId39"/>
    <p:sldId id="304" r:id="rId40"/>
    <p:sldId id="305" r:id="rId41"/>
    <p:sldId id="300"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01" r:id="rId75"/>
    <p:sldId id="302" r:id="rId76"/>
    <p:sldId id="339" r:id="rId77"/>
    <p:sldId id="303" r:id="rId78"/>
    <p:sldId id="33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4B7B4E-F737-4D79-BA8B-26AB3FD3B133}">
          <p14:sldIdLst>
            <p14:sldId id="256"/>
            <p14:sldId id="266"/>
            <p14:sldId id="258"/>
            <p14:sldId id="257"/>
            <p14:sldId id="260"/>
            <p14:sldId id="261"/>
            <p14:sldId id="262"/>
            <p14:sldId id="267"/>
            <p14:sldId id="297"/>
            <p14:sldId id="296"/>
            <p14:sldId id="265"/>
            <p14:sldId id="263"/>
            <p14:sldId id="272"/>
            <p14:sldId id="273"/>
            <p14:sldId id="274"/>
            <p14:sldId id="269"/>
            <p14:sldId id="275"/>
            <p14:sldId id="276"/>
            <p14:sldId id="277"/>
            <p14:sldId id="278"/>
            <p14:sldId id="279"/>
            <p14:sldId id="280"/>
            <p14:sldId id="281"/>
            <p14:sldId id="282"/>
            <p14:sldId id="285"/>
            <p14:sldId id="286"/>
            <p14:sldId id="283"/>
            <p14:sldId id="284"/>
            <p14:sldId id="287"/>
            <p14:sldId id="288"/>
            <p14:sldId id="289"/>
            <p14:sldId id="290"/>
            <p14:sldId id="291"/>
            <p14:sldId id="292"/>
            <p14:sldId id="293"/>
            <p14:sldId id="294"/>
            <p14:sldId id="298"/>
            <p14:sldId id="299"/>
            <p14:sldId id="304"/>
            <p14:sldId id="305"/>
            <p14:sldId id="300"/>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01"/>
            <p14:sldId id="302"/>
            <p14:sldId id="339"/>
            <p14:sldId id="303"/>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CC00FF"/>
    <a:srgbClr val="C3A5C8"/>
    <a:srgbClr val="B3B7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68" autoAdjust="0"/>
    <p:restoredTop sz="94249" autoAdjust="0"/>
  </p:normalViewPr>
  <p:slideViewPr>
    <p:cSldViewPr snapToGrid="0">
      <p:cViewPr varScale="1">
        <p:scale>
          <a:sx n="72" d="100"/>
          <a:sy n="72" d="100"/>
        </p:scale>
        <p:origin x="948" y="72"/>
      </p:cViewPr>
      <p:guideLst/>
    </p:cSldViewPr>
  </p:slideViewPr>
  <p:notesTextViewPr>
    <p:cViewPr>
      <p:scale>
        <a:sx n="75" d="100"/>
        <a:sy n="75" d="100"/>
      </p:scale>
      <p:origin x="0" y="0"/>
    </p:cViewPr>
  </p:notesTextViewPr>
  <p:sorterViewPr>
    <p:cViewPr>
      <p:scale>
        <a:sx n="100" d="100"/>
        <a:sy n="100" d="100"/>
      </p:scale>
      <p:origin x="0" y="-153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data1.xml><?xml version="1.0" encoding="utf-8"?>
<dgm:dataModel xmlns:dgm="http://schemas.openxmlformats.org/drawingml/2006/diagram" xmlns:a="http://schemas.openxmlformats.org/drawingml/2006/main">
  <dgm:ptLst>
    <dgm:pt modelId="{224F0EB9-FE3B-4501-9F9A-95120BCC7824}"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en-US"/>
        </a:p>
      </dgm:t>
    </dgm:pt>
    <dgm:pt modelId="{8BB37AF8-D0F4-4DBA-8B46-FF04D5844D8A}">
      <dgm:prSet/>
      <dgm:spPr/>
      <dgm:t>
        <a:bodyPr/>
        <a:lstStyle/>
        <a:p>
          <a:r>
            <a:rPr lang="en-US" dirty="0"/>
            <a:t>How does the class size impact student marks? </a:t>
          </a:r>
        </a:p>
      </dgm:t>
    </dgm:pt>
    <dgm:pt modelId="{71FD47E3-2433-4710-BBAC-2799D9EAA546}" type="parTrans" cxnId="{510F3212-F8BD-4E2E-9087-A09E67F3D3D9}">
      <dgm:prSet/>
      <dgm:spPr/>
      <dgm:t>
        <a:bodyPr/>
        <a:lstStyle/>
        <a:p>
          <a:endParaRPr lang="en-US"/>
        </a:p>
      </dgm:t>
    </dgm:pt>
    <dgm:pt modelId="{68CF178E-03E4-472A-BEBF-AFCCB8152F95}" type="sibTrans" cxnId="{510F3212-F8BD-4E2E-9087-A09E67F3D3D9}">
      <dgm:prSet/>
      <dgm:spPr/>
      <dgm:t>
        <a:bodyPr/>
        <a:lstStyle/>
        <a:p>
          <a:endParaRPr lang="en-US"/>
        </a:p>
      </dgm:t>
    </dgm:pt>
    <dgm:pt modelId="{FE6DBF33-CD22-40FB-AE9A-BDBF718F9859}">
      <dgm:prSet/>
      <dgm:spPr/>
      <dgm:t>
        <a:bodyPr/>
        <a:lstStyle/>
        <a:p>
          <a:r>
            <a:rPr lang="en-US" dirty="0"/>
            <a:t>What is the impact of class size on different subjects like mathematics and reading?</a:t>
          </a:r>
        </a:p>
      </dgm:t>
    </dgm:pt>
    <dgm:pt modelId="{9CAEF407-1E27-4849-9FA4-DECD82EC3A0F}" type="parTrans" cxnId="{09895ABF-1CBC-494C-81AF-A310B9DB7406}">
      <dgm:prSet/>
      <dgm:spPr/>
      <dgm:t>
        <a:bodyPr/>
        <a:lstStyle/>
        <a:p>
          <a:endParaRPr lang="en-US"/>
        </a:p>
      </dgm:t>
    </dgm:pt>
    <dgm:pt modelId="{9EBB2522-0108-4E05-A7F1-81B4606BE74B}" type="sibTrans" cxnId="{09895ABF-1CBC-494C-81AF-A310B9DB7406}">
      <dgm:prSet/>
      <dgm:spPr/>
      <dgm:t>
        <a:bodyPr/>
        <a:lstStyle/>
        <a:p>
          <a:endParaRPr lang="en-US"/>
        </a:p>
      </dgm:t>
    </dgm:pt>
    <dgm:pt modelId="{4D072C2F-304C-4021-AB18-F96AB50F3211}">
      <dgm:prSet/>
      <dgm:spPr/>
      <dgm:t>
        <a:bodyPr/>
        <a:lstStyle/>
        <a:p>
          <a:r>
            <a:rPr lang="en-US"/>
            <a:t>What is the impact of class size on student marks across different grades?</a:t>
          </a:r>
        </a:p>
      </dgm:t>
    </dgm:pt>
    <dgm:pt modelId="{4F098479-2E81-4958-B83A-11B89892EC99}" type="parTrans" cxnId="{034BCD2B-4ABB-417D-ADF8-D3B3324A0EE7}">
      <dgm:prSet/>
      <dgm:spPr/>
      <dgm:t>
        <a:bodyPr/>
        <a:lstStyle/>
        <a:p>
          <a:endParaRPr lang="en-US"/>
        </a:p>
      </dgm:t>
    </dgm:pt>
    <dgm:pt modelId="{A58FFD97-4C53-4CD3-86BB-45C5C25DF561}" type="sibTrans" cxnId="{034BCD2B-4ABB-417D-ADF8-D3B3324A0EE7}">
      <dgm:prSet/>
      <dgm:spPr/>
      <dgm:t>
        <a:bodyPr/>
        <a:lstStyle/>
        <a:p>
          <a:endParaRPr lang="en-US"/>
        </a:p>
      </dgm:t>
    </dgm:pt>
    <dgm:pt modelId="{F952017D-F4B5-4C50-AB68-F2122A39BF94}">
      <dgm:prSet/>
      <dgm:spPr/>
      <dgm:t>
        <a:bodyPr/>
        <a:lstStyle/>
        <a:p>
          <a:r>
            <a:rPr lang="en-US"/>
            <a:t>Which school types are benefitted from smaller class size?</a:t>
          </a:r>
        </a:p>
      </dgm:t>
    </dgm:pt>
    <dgm:pt modelId="{BB4B278E-32F5-47F0-978A-412B86B0649C}" type="parTrans" cxnId="{9CC0570E-2882-4D2A-BC5B-DE245352FB70}">
      <dgm:prSet/>
      <dgm:spPr/>
      <dgm:t>
        <a:bodyPr/>
        <a:lstStyle/>
        <a:p>
          <a:endParaRPr lang="en-US"/>
        </a:p>
      </dgm:t>
    </dgm:pt>
    <dgm:pt modelId="{9EDED577-6187-4A6C-8318-4795651875F3}" type="sibTrans" cxnId="{9CC0570E-2882-4D2A-BC5B-DE245352FB70}">
      <dgm:prSet/>
      <dgm:spPr/>
      <dgm:t>
        <a:bodyPr/>
        <a:lstStyle/>
        <a:p>
          <a:endParaRPr lang="en-US"/>
        </a:p>
      </dgm:t>
    </dgm:pt>
    <dgm:pt modelId="{A5CFC059-8633-4C11-AC83-5D296121D9E2}">
      <dgm:prSet/>
      <dgm:spPr/>
      <dgm:t>
        <a:bodyPr/>
        <a:lstStyle/>
        <a:p>
          <a:r>
            <a:rPr lang="en-US"/>
            <a:t>Which ethnicities are benefitted from smaller class size?</a:t>
          </a:r>
        </a:p>
      </dgm:t>
    </dgm:pt>
    <dgm:pt modelId="{4A887A6B-84DB-4991-B4FB-0E3A248DA7E1}" type="parTrans" cxnId="{F35D8F19-AFA5-4169-A35D-7C19576BE8EC}">
      <dgm:prSet/>
      <dgm:spPr/>
      <dgm:t>
        <a:bodyPr/>
        <a:lstStyle/>
        <a:p>
          <a:endParaRPr lang="en-US"/>
        </a:p>
      </dgm:t>
    </dgm:pt>
    <dgm:pt modelId="{4EDE15E9-39C5-4675-86FA-EDE071593E1B}" type="sibTrans" cxnId="{F35D8F19-AFA5-4169-A35D-7C19576BE8EC}">
      <dgm:prSet/>
      <dgm:spPr/>
      <dgm:t>
        <a:bodyPr/>
        <a:lstStyle/>
        <a:p>
          <a:endParaRPr lang="en-US"/>
        </a:p>
      </dgm:t>
    </dgm:pt>
    <dgm:pt modelId="{9D1566B0-9B3B-466F-94DC-56B401BB747F}">
      <dgm:prSet/>
      <dgm:spPr/>
      <dgm:t>
        <a:bodyPr/>
        <a:lstStyle/>
        <a:p>
          <a:r>
            <a:rPr lang="en-US"/>
            <a:t>How does the educational qualifications of teacher affect the student marks?</a:t>
          </a:r>
        </a:p>
      </dgm:t>
    </dgm:pt>
    <dgm:pt modelId="{470AF159-77DA-4D50-A87B-26DFA7476DA0}" type="parTrans" cxnId="{9A559311-83FB-4B0F-809D-9E24F490BAF9}">
      <dgm:prSet/>
      <dgm:spPr/>
      <dgm:t>
        <a:bodyPr/>
        <a:lstStyle/>
        <a:p>
          <a:endParaRPr lang="en-US"/>
        </a:p>
      </dgm:t>
    </dgm:pt>
    <dgm:pt modelId="{6292FAC0-7287-4604-878B-7B36C20E9415}" type="sibTrans" cxnId="{9A559311-83FB-4B0F-809D-9E24F490BAF9}">
      <dgm:prSet/>
      <dgm:spPr/>
      <dgm:t>
        <a:bodyPr/>
        <a:lstStyle/>
        <a:p>
          <a:endParaRPr lang="en-US"/>
        </a:p>
      </dgm:t>
    </dgm:pt>
    <dgm:pt modelId="{6EB5C344-AC72-4825-9CCF-901943EF2F46}">
      <dgm:prSet/>
      <dgm:spPr/>
      <dgm:t>
        <a:bodyPr/>
        <a:lstStyle/>
        <a:p>
          <a:r>
            <a:rPr lang="en-US"/>
            <a:t>What is the impact of teacher's career ladder level on the student marks?</a:t>
          </a:r>
        </a:p>
      </dgm:t>
    </dgm:pt>
    <dgm:pt modelId="{4441045B-8662-4B46-A047-8D1C2B876138}" type="parTrans" cxnId="{3152FE6B-6B80-41F5-950C-136D33C34B26}">
      <dgm:prSet/>
      <dgm:spPr/>
      <dgm:t>
        <a:bodyPr/>
        <a:lstStyle/>
        <a:p>
          <a:endParaRPr lang="en-US"/>
        </a:p>
      </dgm:t>
    </dgm:pt>
    <dgm:pt modelId="{A46F17A4-8386-4D3C-9BC3-DE5C9EEB1D83}" type="sibTrans" cxnId="{3152FE6B-6B80-41F5-950C-136D33C34B26}">
      <dgm:prSet/>
      <dgm:spPr/>
      <dgm:t>
        <a:bodyPr/>
        <a:lstStyle/>
        <a:p>
          <a:endParaRPr lang="en-US"/>
        </a:p>
      </dgm:t>
    </dgm:pt>
    <dgm:pt modelId="{0F04663C-2B17-40AA-A332-7CCAE398B96C}">
      <dgm:prSet/>
      <dgm:spPr/>
      <dgm:t>
        <a:bodyPr/>
        <a:lstStyle/>
        <a:p>
          <a:r>
            <a:rPr lang="en-US"/>
            <a:t>What is the relationship between teacher's total teaching experience and student marks?</a:t>
          </a:r>
        </a:p>
      </dgm:t>
    </dgm:pt>
    <dgm:pt modelId="{413575A7-C31B-4CA6-B0E2-A2F6CC78EE83}" type="parTrans" cxnId="{56BD6EA7-B5C3-4F96-85AC-F5EBE1BE858C}">
      <dgm:prSet/>
      <dgm:spPr/>
      <dgm:t>
        <a:bodyPr/>
        <a:lstStyle/>
        <a:p>
          <a:endParaRPr lang="en-US"/>
        </a:p>
      </dgm:t>
    </dgm:pt>
    <dgm:pt modelId="{47466E1F-7BDB-4A59-9663-D8D3A8CCD56A}" type="sibTrans" cxnId="{56BD6EA7-B5C3-4F96-85AC-F5EBE1BE858C}">
      <dgm:prSet/>
      <dgm:spPr/>
      <dgm:t>
        <a:bodyPr/>
        <a:lstStyle/>
        <a:p>
          <a:endParaRPr lang="en-US"/>
        </a:p>
      </dgm:t>
    </dgm:pt>
    <dgm:pt modelId="{AB6945D8-DBD4-4344-9AEB-02904B867216}">
      <dgm:prSet/>
      <dgm:spPr/>
      <dgm:t>
        <a:bodyPr/>
        <a:lstStyle/>
        <a:p>
          <a:r>
            <a:rPr lang="en-US" dirty="0"/>
            <a:t>Do students benefit from being taught by the teacher of same ethnicity ?</a:t>
          </a:r>
        </a:p>
      </dgm:t>
    </dgm:pt>
    <dgm:pt modelId="{D12D2541-29E9-4108-BF1C-54E6E654EFCA}" type="parTrans" cxnId="{7D87AD28-9DB2-4A99-B7B0-AFCDEEF00A0B}">
      <dgm:prSet/>
      <dgm:spPr/>
      <dgm:t>
        <a:bodyPr/>
        <a:lstStyle/>
        <a:p>
          <a:endParaRPr lang="en-US"/>
        </a:p>
      </dgm:t>
    </dgm:pt>
    <dgm:pt modelId="{D9F692D0-5AA9-4410-974D-87292BD604BC}" type="sibTrans" cxnId="{7D87AD28-9DB2-4A99-B7B0-AFCDEEF00A0B}">
      <dgm:prSet/>
      <dgm:spPr/>
      <dgm:t>
        <a:bodyPr/>
        <a:lstStyle/>
        <a:p>
          <a:endParaRPr lang="en-US"/>
        </a:p>
      </dgm:t>
    </dgm:pt>
    <dgm:pt modelId="{A31E2F26-6462-4EB1-8D83-77440C61D1EB}">
      <dgm:prSet/>
      <dgm:spPr/>
      <dgm:t>
        <a:bodyPr/>
        <a:lstStyle/>
        <a:p>
          <a:r>
            <a:rPr lang="en-US"/>
            <a:t>Is a particular gender more benefitted from a smaller class size?</a:t>
          </a:r>
        </a:p>
      </dgm:t>
    </dgm:pt>
    <dgm:pt modelId="{026A5CC0-4F44-4185-92DB-B4C0426B1B4A}" type="parTrans" cxnId="{520B0054-D185-4CF1-B387-857CA0894EBC}">
      <dgm:prSet/>
      <dgm:spPr/>
      <dgm:t>
        <a:bodyPr/>
        <a:lstStyle/>
        <a:p>
          <a:endParaRPr lang="en-US"/>
        </a:p>
      </dgm:t>
    </dgm:pt>
    <dgm:pt modelId="{A85C6DDD-E436-44F5-A313-83BD512B1DBC}" type="sibTrans" cxnId="{520B0054-D185-4CF1-B387-857CA0894EBC}">
      <dgm:prSet/>
      <dgm:spPr/>
      <dgm:t>
        <a:bodyPr/>
        <a:lstStyle/>
        <a:p>
          <a:endParaRPr lang="en-US"/>
        </a:p>
      </dgm:t>
    </dgm:pt>
    <dgm:pt modelId="{2907B2D1-CEF0-43AD-A321-01A384D67D4F}" type="pres">
      <dgm:prSet presAssocID="{224F0EB9-FE3B-4501-9F9A-95120BCC7824}" presName="diagram" presStyleCnt="0">
        <dgm:presLayoutVars>
          <dgm:dir/>
          <dgm:resizeHandles val="exact"/>
        </dgm:presLayoutVars>
      </dgm:prSet>
      <dgm:spPr/>
    </dgm:pt>
    <dgm:pt modelId="{8043B4C9-1C62-4704-8EFA-CB5BAA39A9A4}" type="pres">
      <dgm:prSet presAssocID="{8BB37AF8-D0F4-4DBA-8B46-FF04D5844D8A}" presName="node" presStyleLbl="node1" presStyleIdx="0" presStyleCnt="10">
        <dgm:presLayoutVars>
          <dgm:bulletEnabled val="1"/>
        </dgm:presLayoutVars>
      </dgm:prSet>
      <dgm:spPr/>
    </dgm:pt>
    <dgm:pt modelId="{AAF6B365-64CA-4A59-9C26-98DE85BE9C5F}" type="pres">
      <dgm:prSet presAssocID="{68CF178E-03E4-472A-BEBF-AFCCB8152F95}" presName="sibTrans" presStyleCnt="0"/>
      <dgm:spPr/>
    </dgm:pt>
    <dgm:pt modelId="{AA72C024-10DA-4F37-ABD7-53DC37418D56}" type="pres">
      <dgm:prSet presAssocID="{FE6DBF33-CD22-40FB-AE9A-BDBF718F9859}" presName="node" presStyleLbl="node1" presStyleIdx="1" presStyleCnt="10">
        <dgm:presLayoutVars>
          <dgm:bulletEnabled val="1"/>
        </dgm:presLayoutVars>
      </dgm:prSet>
      <dgm:spPr/>
    </dgm:pt>
    <dgm:pt modelId="{4C5B6D0F-0869-4C99-A9D1-9740F03FD116}" type="pres">
      <dgm:prSet presAssocID="{9EBB2522-0108-4E05-A7F1-81B4606BE74B}" presName="sibTrans" presStyleCnt="0"/>
      <dgm:spPr/>
    </dgm:pt>
    <dgm:pt modelId="{0D59647E-FF5A-48A3-BEA9-9B0A7F233920}" type="pres">
      <dgm:prSet presAssocID="{4D072C2F-304C-4021-AB18-F96AB50F3211}" presName="node" presStyleLbl="node1" presStyleIdx="2" presStyleCnt="10">
        <dgm:presLayoutVars>
          <dgm:bulletEnabled val="1"/>
        </dgm:presLayoutVars>
      </dgm:prSet>
      <dgm:spPr/>
    </dgm:pt>
    <dgm:pt modelId="{B942D517-3646-457A-B552-1DF2268E1DBF}" type="pres">
      <dgm:prSet presAssocID="{A58FFD97-4C53-4CD3-86BB-45C5C25DF561}" presName="sibTrans" presStyleCnt="0"/>
      <dgm:spPr/>
    </dgm:pt>
    <dgm:pt modelId="{1E760A21-0331-417F-8F02-15767630FBA6}" type="pres">
      <dgm:prSet presAssocID="{F952017D-F4B5-4C50-AB68-F2122A39BF94}" presName="node" presStyleLbl="node1" presStyleIdx="3" presStyleCnt="10">
        <dgm:presLayoutVars>
          <dgm:bulletEnabled val="1"/>
        </dgm:presLayoutVars>
      </dgm:prSet>
      <dgm:spPr/>
    </dgm:pt>
    <dgm:pt modelId="{BA4058A6-2FB2-4C5E-B92F-F7792D8DCFAC}" type="pres">
      <dgm:prSet presAssocID="{9EDED577-6187-4A6C-8318-4795651875F3}" presName="sibTrans" presStyleCnt="0"/>
      <dgm:spPr/>
    </dgm:pt>
    <dgm:pt modelId="{F929D922-24B3-447D-97DD-868E04C7C756}" type="pres">
      <dgm:prSet presAssocID="{A5CFC059-8633-4C11-AC83-5D296121D9E2}" presName="node" presStyleLbl="node1" presStyleIdx="4" presStyleCnt="10">
        <dgm:presLayoutVars>
          <dgm:bulletEnabled val="1"/>
        </dgm:presLayoutVars>
      </dgm:prSet>
      <dgm:spPr/>
    </dgm:pt>
    <dgm:pt modelId="{019605C5-40C6-420A-B9D8-564953FF3400}" type="pres">
      <dgm:prSet presAssocID="{4EDE15E9-39C5-4675-86FA-EDE071593E1B}" presName="sibTrans" presStyleCnt="0"/>
      <dgm:spPr/>
    </dgm:pt>
    <dgm:pt modelId="{BA1861BC-7A55-4D89-AF5D-19FC270C990E}" type="pres">
      <dgm:prSet presAssocID="{9D1566B0-9B3B-466F-94DC-56B401BB747F}" presName="node" presStyleLbl="node1" presStyleIdx="5" presStyleCnt="10">
        <dgm:presLayoutVars>
          <dgm:bulletEnabled val="1"/>
        </dgm:presLayoutVars>
      </dgm:prSet>
      <dgm:spPr/>
    </dgm:pt>
    <dgm:pt modelId="{B240E990-C87F-4856-A332-3E0323F500BA}" type="pres">
      <dgm:prSet presAssocID="{6292FAC0-7287-4604-878B-7B36C20E9415}" presName="sibTrans" presStyleCnt="0"/>
      <dgm:spPr/>
    </dgm:pt>
    <dgm:pt modelId="{B0120A83-6DDD-49E2-BF85-7FB11B57C83F}" type="pres">
      <dgm:prSet presAssocID="{6EB5C344-AC72-4825-9CCF-901943EF2F46}" presName="node" presStyleLbl="node1" presStyleIdx="6" presStyleCnt="10">
        <dgm:presLayoutVars>
          <dgm:bulletEnabled val="1"/>
        </dgm:presLayoutVars>
      </dgm:prSet>
      <dgm:spPr/>
    </dgm:pt>
    <dgm:pt modelId="{F7436976-887B-4ACA-B1F0-1879934A1B6A}" type="pres">
      <dgm:prSet presAssocID="{A46F17A4-8386-4D3C-9BC3-DE5C9EEB1D83}" presName="sibTrans" presStyleCnt="0"/>
      <dgm:spPr/>
    </dgm:pt>
    <dgm:pt modelId="{76E1B786-24F3-4E7B-8F8F-49D671DBEA7C}" type="pres">
      <dgm:prSet presAssocID="{0F04663C-2B17-40AA-A332-7CCAE398B96C}" presName="node" presStyleLbl="node1" presStyleIdx="7" presStyleCnt="10">
        <dgm:presLayoutVars>
          <dgm:bulletEnabled val="1"/>
        </dgm:presLayoutVars>
      </dgm:prSet>
      <dgm:spPr/>
    </dgm:pt>
    <dgm:pt modelId="{6B3DB90E-FE64-4624-9802-C412DF927E96}" type="pres">
      <dgm:prSet presAssocID="{47466E1F-7BDB-4A59-9663-D8D3A8CCD56A}" presName="sibTrans" presStyleCnt="0"/>
      <dgm:spPr/>
    </dgm:pt>
    <dgm:pt modelId="{58BA13FC-405F-4F75-A9EC-19B778F212E4}" type="pres">
      <dgm:prSet presAssocID="{AB6945D8-DBD4-4344-9AEB-02904B867216}" presName="node" presStyleLbl="node1" presStyleIdx="8" presStyleCnt="10">
        <dgm:presLayoutVars>
          <dgm:bulletEnabled val="1"/>
        </dgm:presLayoutVars>
      </dgm:prSet>
      <dgm:spPr/>
    </dgm:pt>
    <dgm:pt modelId="{6C1A0AC9-641F-4F61-AF1D-F72A167D0231}" type="pres">
      <dgm:prSet presAssocID="{D9F692D0-5AA9-4410-974D-87292BD604BC}" presName="sibTrans" presStyleCnt="0"/>
      <dgm:spPr/>
    </dgm:pt>
    <dgm:pt modelId="{668E06A5-FDBC-494A-8052-4506565C13AD}" type="pres">
      <dgm:prSet presAssocID="{A31E2F26-6462-4EB1-8D83-77440C61D1EB}" presName="node" presStyleLbl="node1" presStyleIdx="9" presStyleCnt="10">
        <dgm:presLayoutVars>
          <dgm:bulletEnabled val="1"/>
        </dgm:presLayoutVars>
      </dgm:prSet>
      <dgm:spPr/>
    </dgm:pt>
  </dgm:ptLst>
  <dgm:cxnLst>
    <dgm:cxn modelId="{401C780C-7B19-4710-A3E1-100C56D1C4B5}" type="presOf" srcId="{9D1566B0-9B3B-466F-94DC-56B401BB747F}" destId="{BA1861BC-7A55-4D89-AF5D-19FC270C990E}" srcOrd="0" destOrd="0" presId="urn:microsoft.com/office/officeart/2005/8/layout/default"/>
    <dgm:cxn modelId="{9CC0570E-2882-4D2A-BC5B-DE245352FB70}" srcId="{224F0EB9-FE3B-4501-9F9A-95120BCC7824}" destId="{F952017D-F4B5-4C50-AB68-F2122A39BF94}" srcOrd="3" destOrd="0" parTransId="{BB4B278E-32F5-47F0-978A-412B86B0649C}" sibTransId="{9EDED577-6187-4A6C-8318-4795651875F3}"/>
    <dgm:cxn modelId="{9A559311-83FB-4B0F-809D-9E24F490BAF9}" srcId="{224F0EB9-FE3B-4501-9F9A-95120BCC7824}" destId="{9D1566B0-9B3B-466F-94DC-56B401BB747F}" srcOrd="5" destOrd="0" parTransId="{470AF159-77DA-4D50-A87B-26DFA7476DA0}" sibTransId="{6292FAC0-7287-4604-878B-7B36C20E9415}"/>
    <dgm:cxn modelId="{510F3212-F8BD-4E2E-9087-A09E67F3D3D9}" srcId="{224F0EB9-FE3B-4501-9F9A-95120BCC7824}" destId="{8BB37AF8-D0F4-4DBA-8B46-FF04D5844D8A}" srcOrd="0" destOrd="0" parTransId="{71FD47E3-2433-4710-BBAC-2799D9EAA546}" sibTransId="{68CF178E-03E4-472A-BEBF-AFCCB8152F95}"/>
    <dgm:cxn modelId="{F35D8F19-AFA5-4169-A35D-7C19576BE8EC}" srcId="{224F0EB9-FE3B-4501-9F9A-95120BCC7824}" destId="{A5CFC059-8633-4C11-AC83-5D296121D9E2}" srcOrd="4" destOrd="0" parTransId="{4A887A6B-84DB-4991-B4FB-0E3A248DA7E1}" sibTransId="{4EDE15E9-39C5-4675-86FA-EDE071593E1B}"/>
    <dgm:cxn modelId="{785FA725-FB7F-47C4-8D0C-AFDD4B15FFE2}" type="presOf" srcId="{A5CFC059-8633-4C11-AC83-5D296121D9E2}" destId="{F929D922-24B3-447D-97DD-868E04C7C756}" srcOrd="0" destOrd="0" presId="urn:microsoft.com/office/officeart/2005/8/layout/default"/>
    <dgm:cxn modelId="{7D87AD28-9DB2-4A99-B7B0-AFCDEEF00A0B}" srcId="{224F0EB9-FE3B-4501-9F9A-95120BCC7824}" destId="{AB6945D8-DBD4-4344-9AEB-02904B867216}" srcOrd="8" destOrd="0" parTransId="{D12D2541-29E9-4108-BF1C-54E6E654EFCA}" sibTransId="{D9F692D0-5AA9-4410-974D-87292BD604BC}"/>
    <dgm:cxn modelId="{034BCD2B-4ABB-417D-ADF8-D3B3324A0EE7}" srcId="{224F0EB9-FE3B-4501-9F9A-95120BCC7824}" destId="{4D072C2F-304C-4021-AB18-F96AB50F3211}" srcOrd="2" destOrd="0" parTransId="{4F098479-2E81-4958-B83A-11B89892EC99}" sibTransId="{A58FFD97-4C53-4CD3-86BB-45C5C25DF561}"/>
    <dgm:cxn modelId="{10AAFA6A-D558-4670-A86C-BC1CEC815FD4}" type="presOf" srcId="{224F0EB9-FE3B-4501-9F9A-95120BCC7824}" destId="{2907B2D1-CEF0-43AD-A321-01A384D67D4F}" srcOrd="0" destOrd="0" presId="urn:microsoft.com/office/officeart/2005/8/layout/default"/>
    <dgm:cxn modelId="{3152FE6B-6B80-41F5-950C-136D33C34B26}" srcId="{224F0EB9-FE3B-4501-9F9A-95120BCC7824}" destId="{6EB5C344-AC72-4825-9CCF-901943EF2F46}" srcOrd="6" destOrd="0" parTransId="{4441045B-8662-4B46-A047-8D1C2B876138}" sibTransId="{A46F17A4-8386-4D3C-9BC3-DE5C9EEB1D83}"/>
    <dgm:cxn modelId="{F8ED404F-4EFB-4804-9A58-1702408B637B}" type="presOf" srcId="{6EB5C344-AC72-4825-9CCF-901943EF2F46}" destId="{B0120A83-6DDD-49E2-BF85-7FB11B57C83F}" srcOrd="0" destOrd="0" presId="urn:microsoft.com/office/officeart/2005/8/layout/default"/>
    <dgm:cxn modelId="{9A85814F-D411-4DE8-A662-F7D1AA6FE6B8}" type="presOf" srcId="{F952017D-F4B5-4C50-AB68-F2122A39BF94}" destId="{1E760A21-0331-417F-8F02-15767630FBA6}" srcOrd="0" destOrd="0" presId="urn:microsoft.com/office/officeart/2005/8/layout/default"/>
    <dgm:cxn modelId="{520B0054-D185-4CF1-B387-857CA0894EBC}" srcId="{224F0EB9-FE3B-4501-9F9A-95120BCC7824}" destId="{A31E2F26-6462-4EB1-8D83-77440C61D1EB}" srcOrd="9" destOrd="0" parTransId="{026A5CC0-4F44-4185-92DB-B4C0426B1B4A}" sibTransId="{A85C6DDD-E436-44F5-A313-83BD512B1DBC}"/>
    <dgm:cxn modelId="{2217D554-945D-4425-9CAD-8D0DDAFC31E6}" type="presOf" srcId="{A31E2F26-6462-4EB1-8D83-77440C61D1EB}" destId="{668E06A5-FDBC-494A-8052-4506565C13AD}" srcOrd="0" destOrd="0" presId="urn:microsoft.com/office/officeart/2005/8/layout/default"/>
    <dgm:cxn modelId="{1F4EFBA0-4A67-42E0-9D3C-D5EBCAE4E5BF}" type="presOf" srcId="{FE6DBF33-CD22-40FB-AE9A-BDBF718F9859}" destId="{AA72C024-10DA-4F37-ABD7-53DC37418D56}" srcOrd="0" destOrd="0" presId="urn:microsoft.com/office/officeart/2005/8/layout/default"/>
    <dgm:cxn modelId="{56BD6EA7-B5C3-4F96-85AC-F5EBE1BE858C}" srcId="{224F0EB9-FE3B-4501-9F9A-95120BCC7824}" destId="{0F04663C-2B17-40AA-A332-7CCAE398B96C}" srcOrd="7" destOrd="0" parTransId="{413575A7-C31B-4CA6-B0E2-A2F6CC78EE83}" sibTransId="{47466E1F-7BDB-4A59-9663-D8D3A8CCD56A}"/>
    <dgm:cxn modelId="{0544EBA8-2FBF-4378-AC6A-CEFA108EEA92}" type="presOf" srcId="{AB6945D8-DBD4-4344-9AEB-02904B867216}" destId="{58BA13FC-405F-4F75-A9EC-19B778F212E4}" srcOrd="0" destOrd="0" presId="urn:microsoft.com/office/officeart/2005/8/layout/default"/>
    <dgm:cxn modelId="{BD6144BD-6FDA-4C75-B66E-9B30C115F5C6}" type="presOf" srcId="{4D072C2F-304C-4021-AB18-F96AB50F3211}" destId="{0D59647E-FF5A-48A3-BEA9-9B0A7F233920}" srcOrd="0" destOrd="0" presId="urn:microsoft.com/office/officeart/2005/8/layout/default"/>
    <dgm:cxn modelId="{09895ABF-1CBC-494C-81AF-A310B9DB7406}" srcId="{224F0EB9-FE3B-4501-9F9A-95120BCC7824}" destId="{FE6DBF33-CD22-40FB-AE9A-BDBF718F9859}" srcOrd="1" destOrd="0" parTransId="{9CAEF407-1E27-4849-9FA4-DECD82EC3A0F}" sibTransId="{9EBB2522-0108-4E05-A7F1-81B4606BE74B}"/>
    <dgm:cxn modelId="{78868DCF-F55D-48E5-9377-2C7D10A6E667}" type="presOf" srcId="{8BB37AF8-D0F4-4DBA-8B46-FF04D5844D8A}" destId="{8043B4C9-1C62-4704-8EFA-CB5BAA39A9A4}" srcOrd="0" destOrd="0" presId="urn:microsoft.com/office/officeart/2005/8/layout/default"/>
    <dgm:cxn modelId="{3C999BD5-30CF-4586-8657-63504EEA3334}" type="presOf" srcId="{0F04663C-2B17-40AA-A332-7CCAE398B96C}" destId="{76E1B786-24F3-4E7B-8F8F-49D671DBEA7C}" srcOrd="0" destOrd="0" presId="urn:microsoft.com/office/officeart/2005/8/layout/default"/>
    <dgm:cxn modelId="{E215C03F-5D49-4920-AB29-3D712711688E}" type="presParOf" srcId="{2907B2D1-CEF0-43AD-A321-01A384D67D4F}" destId="{8043B4C9-1C62-4704-8EFA-CB5BAA39A9A4}" srcOrd="0" destOrd="0" presId="urn:microsoft.com/office/officeart/2005/8/layout/default"/>
    <dgm:cxn modelId="{3B5E10E3-B9D6-4F16-AA9A-32F81493925D}" type="presParOf" srcId="{2907B2D1-CEF0-43AD-A321-01A384D67D4F}" destId="{AAF6B365-64CA-4A59-9C26-98DE85BE9C5F}" srcOrd="1" destOrd="0" presId="urn:microsoft.com/office/officeart/2005/8/layout/default"/>
    <dgm:cxn modelId="{A9F757E2-BFFF-4595-B318-1E6C1C138A80}" type="presParOf" srcId="{2907B2D1-CEF0-43AD-A321-01A384D67D4F}" destId="{AA72C024-10DA-4F37-ABD7-53DC37418D56}" srcOrd="2" destOrd="0" presId="urn:microsoft.com/office/officeart/2005/8/layout/default"/>
    <dgm:cxn modelId="{BDE418CA-4232-46B3-9720-1E065FD1CC2D}" type="presParOf" srcId="{2907B2D1-CEF0-43AD-A321-01A384D67D4F}" destId="{4C5B6D0F-0869-4C99-A9D1-9740F03FD116}" srcOrd="3" destOrd="0" presId="urn:microsoft.com/office/officeart/2005/8/layout/default"/>
    <dgm:cxn modelId="{662DD4E8-5C52-4471-9272-F777E2EE9E16}" type="presParOf" srcId="{2907B2D1-CEF0-43AD-A321-01A384D67D4F}" destId="{0D59647E-FF5A-48A3-BEA9-9B0A7F233920}" srcOrd="4" destOrd="0" presId="urn:microsoft.com/office/officeart/2005/8/layout/default"/>
    <dgm:cxn modelId="{8054881E-36EF-4500-A229-4B4A6EF5428C}" type="presParOf" srcId="{2907B2D1-CEF0-43AD-A321-01A384D67D4F}" destId="{B942D517-3646-457A-B552-1DF2268E1DBF}" srcOrd="5" destOrd="0" presId="urn:microsoft.com/office/officeart/2005/8/layout/default"/>
    <dgm:cxn modelId="{0B759BD4-F34D-48CD-85ED-EC36C1DB7355}" type="presParOf" srcId="{2907B2D1-CEF0-43AD-A321-01A384D67D4F}" destId="{1E760A21-0331-417F-8F02-15767630FBA6}" srcOrd="6" destOrd="0" presId="urn:microsoft.com/office/officeart/2005/8/layout/default"/>
    <dgm:cxn modelId="{30EFE887-7254-4D28-8A84-48232EA75FCE}" type="presParOf" srcId="{2907B2D1-CEF0-43AD-A321-01A384D67D4F}" destId="{BA4058A6-2FB2-4C5E-B92F-F7792D8DCFAC}" srcOrd="7" destOrd="0" presId="urn:microsoft.com/office/officeart/2005/8/layout/default"/>
    <dgm:cxn modelId="{FF9ED8ED-EB85-4E80-9FF2-E7A0E2FEAEA1}" type="presParOf" srcId="{2907B2D1-CEF0-43AD-A321-01A384D67D4F}" destId="{F929D922-24B3-447D-97DD-868E04C7C756}" srcOrd="8" destOrd="0" presId="urn:microsoft.com/office/officeart/2005/8/layout/default"/>
    <dgm:cxn modelId="{2E9A0506-DC63-4828-807E-39EC3B40A370}" type="presParOf" srcId="{2907B2D1-CEF0-43AD-A321-01A384D67D4F}" destId="{019605C5-40C6-420A-B9D8-564953FF3400}" srcOrd="9" destOrd="0" presId="urn:microsoft.com/office/officeart/2005/8/layout/default"/>
    <dgm:cxn modelId="{A37F3C47-98B8-4A1B-95BE-B13DC48D9438}" type="presParOf" srcId="{2907B2D1-CEF0-43AD-A321-01A384D67D4F}" destId="{BA1861BC-7A55-4D89-AF5D-19FC270C990E}" srcOrd="10" destOrd="0" presId="urn:microsoft.com/office/officeart/2005/8/layout/default"/>
    <dgm:cxn modelId="{97EF3385-7B34-4107-A40D-319DDA8E2254}" type="presParOf" srcId="{2907B2D1-CEF0-43AD-A321-01A384D67D4F}" destId="{B240E990-C87F-4856-A332-3E0323F500BA}" srcOrd="11" destOrd="0" presId="urn:microsoft.com/office/officeart/2005/8/layout/default"/>
    <dgm:cxn modelId="{658A5A9B-0F11-43E7-B954-A42950E516E5}" type="presParOf" srcId="{2907B2D1-CEF0-43AD-A321-01A384D67D4F}" destId="{B0120A83-6DDD-49E2-BF85-7FB11B57C83F}" srcOrd="12" destOrd="0" presId="urn:microsoft.com/office/officeart/2005/8/layout/default"/>
    <dgm:cxn modelId="{20F82CA2-13ED-4D31-9A26-E0423D8EE745}" type="presParOf" srcId="{2907B2D1-CEF0-43AD-A321-01A384D67D4F}" destId="{F7436976-887B-4ACA-B1F0-1879934A1B6A}" srcOrd="13" destOrd="0" presId="urn:microsoft.com/office/officeart/2005/8/layout/default"/>
    <dgm:cxn modelId="{E0A8A941-7E52-4331-827E-6B8AC331E62C}" type="presParOf" srcId="{2907B2D1-CEF0-43AD-A321-01A384D67D4F}" destId="{76E1B786-24F3-4E7B-8F8F-49D671DBEA7C}" srcOrd="14" destOrd="0" presId="urn:microsoft.com/office/officeart/2005/8/layout/default"/>
    <dgm:cxn modelId="{D8214BCD-8FFF-4694-A8C9-93D468D36955}" type="presParOf" srcId="{2907B2D1-CEF0-43AD-A321-01A384D67D4F}" destId="{6B3DB90E-FE64-4624-9802-C412DF927E96}" srcOrd="15" destOrd="0" presId="urn:microsoft.com/office/officeart/2005/8/layout/default"/>
    <dgm:cxn modelId="{C1D249FB-6BA6-4679-A278-8085A44980B3}" type="presParOf" srcId="{2907B2D1-CEF0-43AD-A321-01A384D67D4F}" destId="{58BA13FC-405F-4F75-A9EC-19B778F212E4}" srcOrd="16" destOrd="0" presId="urn:microsoft.com/office/officeart/2005/8/layout/default"/>
    <dgm:cxn modelId="{B027EC42-4574-4CC1-9794-9B6E64610AA4}" type="presParOf" srcId="{2907B2D1-CEF0-43AD-A321-01A384D67D4F}" destId="{6C1A0AC9-641F-4F61-AF1D-F72A167D0231}" srcOrd="17" destOrd="0" presId="urn:microsoft.com/office/officeart/2005/8/layout/default"/>
    <dgm:cxn modelId="{DD88CABA-15A9-4DA3-9DAE-6BCBBC1A9F2C}" type="presParOf" srcId="{2907B2D1-CEF0-43AD-A321-01A384D67D4F}" destId="{668E06A5-FDBC-494A-8052-4506565C13A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0D6BC4-3569-4CD8-86BB-96B0909D00D2}" type="doc">
      <dgm:prSet loTypeId="urn:microsoft.com/office/officeart/2018/2/layout/IconCircle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1A016527-7C9E-41F7-8B8D-B44473A02800}">
      <dgm:prSet/>
      <dgm:spPr/>
      <dgm:t>
        <a:bodyPr/>
        <a:lstStyle/>
        <a:p>
          <a:r>
            <a:rPr lang="en-US"/>
            <a:t>Deleted the redundant column </a:t>
          </a:r>
          <a:r>
            <a:rPr lang="en-US" i="1"/>
            <a:t>Unnamed: 0 </a:t>
          </a:r>
          <a:r>
            <a:rPr lang="en-US"/>
            <a:t>from the data frame, as it contained no useful information.</a:t>
          </a:r>
        </a:p>
      </dgm:t>
    </dgm:pt>
    <dgm:pt modelId="{0404DD72-F77C-4560-916A-82AE3188A2A5}" type="parTrans" cxnId="{0CC2DF46-4B86-490E-8540-91FDE64A1C49}">
      <dgm:prSet/>
      <dgm:spPr/>
      <dgm:t>
        <a:bodyPr/>
        <a:lstStyle/>
        <a:p>
          <a:endParaRPr lang="en-US"/>
        </a:p>
      </dgm:t>
    </dgm:pt>
    <dgm:pt modelId="{37807D33-4A1E-4934-BD63-8ED94910E17C}" type="sibTrans" cxnId="{0CC2DF46-4B86-490E-8540-91FDE64A1C49}">
      <dgm:prSet/>
      <dgm:spPr/>
      <dgm:t>
        <a:bodyPr/>
        <a:lstStyle/>
        <a:p>
          <a:endParaRPr lang="en-US"/>
        </a:p>
      </dgm:t>
    </dgm:pt>
    <dgm:pt modelId="{DA490118-8416-4E53-8064-A2FE6C7D2CE6}">
      <dgm:prSet/>
      <dgm:spPr/>
      <dgm:t>
        <a:bodyPr/>
        <a:lstStyle/>
        <a:p>
          <a:r>
            <a:rPr lang="en-US"/>
            <a:t>Dropped the rows where no marks data present. Since the data analysis is based on marks as output, rows with no marks data are not useful and have been dropped. Total </a:t>
          </a:r>
          <a:r>
            <a:rPr lang="en-US" i="1"/>
            <a:t>812</a:t>
          </a:r>
          <a:r>
            <a:rPr lang="en-US"/>
            <a:t> such rows were dropped from the data frame.</a:t>
          </a:r>
        </a:p>
      </dgm:t>
    </dgm:pt>
    <dgm:pt modelId="{568CBA9C-BE29-4605-BD1F-2CA4E6CD74FD}" type="parTrans" cxnId="{ED5AC40D-B4B7-4013-8D7D-6AAA1C8A3572}">
      <dgm:prSet/>
      <dgm:spPr/>
      <dgm:t>
        <a:bodyPr/>
        <a:lstStyle/>
        <a:p>
          <a:endParaRPr lang="en-US"/>
        </a:p>
      </dgm:t>
    </dgm:pt>
    <dgm:pt modelId="{83CFD64D-ED52-4EB4-BF93-C4518B61129F}" type="sibTrans" cxnId="{ED5AC40D-B4B7-4013-8D7D-6AAA1C8A3572}">
      <dgm:prSet/>
      <dgm:spPr/>
      <dgm:t>
        <a:bodyPr/>
        <a:lstStyle/>
        <a:p>
          <a:endParaRPr lang="en-US"/>
        </a:p>
      </dgm:t>
    </dgm:pt>
    <dgm:pt modelId="{266DE710-944D-47C1-8BD4-69C18B83CF78}">
      <dgm:prSet/>
      <dgm:spPr/>
      <dgm:t>
        <a:bodyPr/>
        <a:lstStyle/>
        <a:p>
          <a:r>
            <a:rPr lang="en-US"/>
            <a:t>Checked the data for duplicates, no duplicate records were found.</a:t>
          </a:r>
        </a:p>
      </dgm:t>
    </dgm:pt>
    <dgm:pt modelId="{4CC72366-DCB6-42D0-B205-DA7A632FD5B7}" type="parTrans" cxnId="{22A39E19-07A9-4F85-A074-B0077027881B}">
      <dgm:prSet/>
      <dgm:spPr/>
      <dgm:t>
        <a:bodyPr/>
        <a:lstStyle/>
        <a:p>
          <a:endParaRPr lang="en-US"/>
        </a:p>
      </dgm:t>
    </dgm:pt>
    <dgm:pt modelId="{C141FA18-5F88-4A08-949F-C83F4325DAFC}" type="sibTrans" cxnId="{22A39E19-07A9-4F85-A074-B0077027881B}">
      <dgm:prSet/>
      <dgm:spPr/>
      <dgm:t>
        <a:bodyPr/>
        <a:lstStyle/>
        <a:p>
          <a:endParaRPr lang="en-US"/>
        </a:p>
      </dgm:t>
    </dgm:pt>
    <dgm:pt modelId="{6F65E8A0-7E38-4D3E-943C-73C85AEEFFFC}">
      <dgm:prSet/>
      <dgm:spPr/>
      <dgm:t>
        <a:bodyPr/>
        <a:lstStyle/>
        <a:p>
          <a:r>
            <a:rPr lang="en-US"/>
            <a:t>Deleted the unused columns which play no role in our data analysis. Total </a:t>
          </a:r>
          <a:r>
            <a:rPr lang="en-US" i="1"/>
            <a:t>12</a:t>
          </a:r>
          <a:r>
            <a:rPr lang="en-US"/>
            <a:t> such columns were deleted.</a:t>
          </a:r>
        </a:p>
      </dgm:t>
    </dgm:pt>
    <dgm:pt modelId="{D7924DB8-B757-43E9-9FB3-6268DEFEB280}" type="parTrans" cxnId="{DAA8CEA7-2C87-4AD8-B46C-358E0F5AC61E}">
      <dgm:prSet/>
      <dgm:spPr/>
      <dgm:t>
        <a:bodyPr/>
        <a:lstStyle/>
        <a:p>
          <a:endParaRPr lang="en-US"/>
        </a:p>
      </dgm:t>
    </dgm:pt>
    <dgm:pt modelId="{1A79B677-C808-44CB-B38E-360F9F6C7840}" type="sibTrans" cxnId="{DAA8CEA7-2C87-4AD8-B46C-358E0F5AC61E}">
      <dgm:prSet/>
      <dgm:spPr/>
      <dgm:t>
        <a:bodyPr/>
        <a:lstStyle/>
        <a:p>
          <a:endParaRPr lang="en-US"/>
        </a:p>
      </dgm:t>
    </dgm:pt>
    <dgm:pt modelId="{A5115122-8303-4852-9043-4AC37E77D981}">
      <dgm:prSet/>
      <dgm:spPr/>
      <dgm:t>
        <a:bodyPr/>
        <a:lstStyle/>
        <a:p>
          <a:r>
            <a:rPr lang="en-US"/>
            <a:t>Created new columns for total marks for each grade, by adding the marks of different subjects.  The </a:t>
          </a:r>
          <a:r>
            <a:rPr lang="en-US" i="1"/>
            <a:t>4</a:t>
          </a:r>
          <a:r>
            <a:rPr lang="en-US"/>
            <a:t> columns created are: </a:t>
          </a:r>
          <a:r>
            <a:rPr lang="en-US" i="1"/>
            <a:t>totalk,total1,total2 </a:t>
          </a:r>
          <a:r>
            <a:rPr lang="en-US"/>
            <a:t>and </a:t>
          </a:r>
          <a:r>
            <a:rPr lang="en-US" i="1"/>
            <a:t>total3</a:t>
          </a:r>
          <a:r>
            <a:rPr lang="en-US"/>
            <a:t>.</a:t>
          </a:r>
        </a:p>
      </dgm:t>
    </dgm:pt>
    <dgm:pt modelId="{3C483A0A-1A55-445D-931D-E05A4AC7A50E}" type="parTrans" cxnId="{131A0C84-7C74-4231-9F04-300851E8D4E3}">
      <dgm:prSet/>
      <dgm:spPr/>
      <dgm:t>
        <a:bodyPr/>
        <a:lstStyle/>
        <a:p>
          <a:endParaRPr lang="en-US"/>
        </a:p>
      </dgm:t>
    </dgm:pt>
    <dgm:pt modelId="{CD8A3967-8871-43D0-BE9D-7AB706F1E4A1}" type="sibTrans" cxnId="{131A0C84-7C74-4231-9F04-300851E8D4E3}">
      <dgm:prSet/>
      <dgm:spPr/>
      <dgm:t>
        <a:bodyPr/>
        <a:lstStyle/>
        <a:p>
          <a:endParaRPr lang="en-US"/>
        </a:p>
      </dgm:t>
    </dgm:pt>
    <dgm:pt modelId="{A7228829-0E16-4E21-AFA9-BAC670EEC4E5}">
      <dgm:prSet/>
      <dgm:spPr/>
      <dgm:t>
        <a:bodyPr/>
        <a:lstStyle/>
        <a:p>
          <a:r>
            <a:rPr lang="en-US"/>
            <a:t>Removed outliers from the data as discussed in the next slides.</a:t>
          </a:r>
        </a:p>
      </dgm:t>
    </dgm:pt>
    <dgm:pt modelId="{E7C48772-1D68-4EF9-AA53-BD86E3ECFA07}" type="parTrans" cxnId="{93202C86-DEA2-4AFE-9390-3C9EC759E9A3}">
      <dgm:prSet/>
      <dgm:spPr/>
      <dgm:t>
        <a:bodyPr/>
        <a:lstStyle/>
        <a:p>
          <a:endParaRPr lang="en-US"/>
        </a:p>
      </dgm:t>
    </dgm:pt>
    <dgm:pt modelId="{0BB8739B-6421-4BE2-AFD4-288B219FD17C}" type="sibTrans" cxnId="{93202C86-DEA2-4AFE-9390-3C9EC759E9A3}">
      <dgm:prSet/>
      <dgm:spPr/>
      <dgm:t>
        <a:bodyPr/>
        <a:lstStyle/>
        <a:p>
          <a:endParaRPr lang="en-US"/>
        </a:p>
      </dgm:t>
    </dgm:pt>
    <dgm:pt modelId="{5676D21D-7DBD-4018-86A3-403974E734B4}" type="pres">
      <dgm:prSet presAssocID="{A30D6BC4-3569-4CD8-86BB-96B0909D00D2}" presName="root" presStyleCnt="0">
        <dgm:presLayoutVars>
          <dgm:dir/>
          <dgm:resizeHandles val="exact"/>
        </dgm:presLayoutVars>
      </dgm:prSet>
      <dgm:spPr/>
    </dgm:pt>
    <dgm:pt modelId="{9B236510-1DCA-4E29-88BD-C4249D4A8CB4}" type="pres">
      <dgm:prSet presAssocID="{A30D6BC4-3569-4CD8-86BB-96B0909D00D2}" presName="container" presStyleCnt="0">
        <dgm:presLayoutVars>
          <dgm:dir/>
          <dgm:resizeHandles val="exact"/>
        </dgm:presLayoutVars>
      </dgm:prSet>
      <dgm:spPr/>
    </dgm:pt>
    <dgm:pt modelId="{B8AC3EBC-AF9E-4DC6-A0C9-86AECD27E288}" type="pres">
      <dgm:prSet presAssocID="{1A016527-7C9E-41F7-8B8D-B44473A02800}" presName="compNode" presStyleCnt="0"/>
      <dgm:spPr/>
    </dgm:pt>
    <dgm:pt modelId="{E937EC74-D958-4BCE-BEAB-C53C3F69388F}" type="pres">
      <dgm:prSet presAssocID="{1A016527-7C9E-41F7-8B8D-B44473A02800}" presName="iconBgRect" presStyleLbl="bgShp" presStyleIdx="0" presStyleCnt="6"/>
      <dgm:spPr/>
    </dgm:pt>
    <dgm:pt modelId="{1D3B9AAE-2D3D-4708-BB45-6D427018A494}" type="pres">
      <dgm:prSet presAssocID="{1A016527-7C9E-41F7-8B8D-B44473A0280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raser"/>
        </a:ext>
      </dgm:extLst>
    </dgm:pt>
    <dgm:pt modelId="{74939286-356C-458F-84C4-A5AA9C15B80E}" type="pres">
      <dgm:prSet presAssocID="{1A016527-7C9E-41F7-8B8D-B44473A02800}" presName="spaceRect" presStyleCnt="0"/>
      <dgm:spPr/>
    </dgm:pt>
    <dgm:pt modelId="{9251F51F-D586-475C-92A6-CD07717B9FC8}" type="pres">
      <dgm:prSet presAssocID="{1A016527-7C9E-41F7-8B8D-B44473A02800}" presName="textRect" presStyleLbl="revTx" presStyleIdx="0" presStyleCnt="6">
        <dgm:presLayoutVars>
          <dgm:chMax val="1"/>
          <dgm:chPref val="1"/>
        </dgm:presLayoutVars>
      </dgm:prSet>
      <dgm:spPr/>
    </dgm:pt>
    <dgm:pt modelId="{3DD49634-FDF9-407B-AC22-100354F90BA4}" type="pres">
      <dgm:prSet presAssocID="{37807D33-4A1E-4934-BD63-8ED94910E17C}" presName="sibTrans" presStyleLbl="sibTrans2D1" presStyleIdx="0" presStyleCnt="0"/>
      <dgm:spPr/>
    </dgm:pt>
    <dgm:pt modelId="{97DE9F94-2436-44FF-A18D-1B1D35024CF7}" type="pres">
      <dgm:prSet presAssocID="{DA490118-8416-4E53-8064-A2FE6C7D2CE6}" presName="compNode" presStyleCnt="0"/>
      <dgm:spPr/>
    </dgm:pt>
    <dgm:pt modelId="{AF8BC910-6572-4432-AFE0-C3C4033F7F69}" type="pres">
      <dgm:prSet presAssocID="{DA490118-8416-4E53-8064-A2FE6C7D2CE6}" presName="iconBgRect" presStyleLbl="bgShp" presStyleIdx="1" presStyleCnt="6"/>
      <dgm:spPr/>
    </dgm:pt>
    <dgm:pt modelId="{668B9A5E-EEA4-4351-AF69-240EED0FF129}" type="pres">
      <dgm:prSet presAssocID="{DA490118-8416-4E53-8064-A2FE6C7D2CE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DCE71124-336C-42C2-93BE-72C0AE056F78}" type="pres">
      <dgm:prSet presAssocID="{DA490118-8416-4E53-8064-A2FE6C7D2CE6}" presName="spaceRect" presStyleCnt="0"/>
      <dgm:spPr/>
    </dgm:pt>
    <dgm:pt modelId="{C0AEE13A-6BCA-44AB-8DD0-D290BF96603D}" type="pres">
      <dgm:prSet presAssocID="{DA490118-8416-4E53-8064-A2FE6C7D2CE6}" presName="textRect" presStyleLbl="revTx" presStyleIdx="1" presStyleCnt="6">
        <dgm:presLayoutVars>
          <dgm:chMax val="1"/>
          <dgm:chPref val="1"/>
        </dgm:presLayoutVars>
      </dgm:prSet>
      <dgm:spPr/>
    </dgm:pt>
    <dgm:pt modelId="{7EC54646-7FBC-424C-A070-5DF5D598568A}" type="pres">
      <dgm:prSet presAssocID="{83CFD64D-ED52-4EB4-BF93-C4518B61129F}" presName="sibTrans" presStyleLbl="sibTrans2D1" presStyleIdx="0" presStyleCnt="0"/>
      <dgm:spPr/>
    </dgm:pt>
    <dgm:pt modelId="{899F8D0B-6333-41C3-998D-79A29A205AEA}" type="pres">
      <dgm:prSet presAssocID="{266DE710-944D-47C1-8BD4-69C18B83CF78}" presName="compNode" presStyleCnt="0"/>
      <dgm:spPr/>
    </dgm:pt>
    <dgm:pt modelId="{BFCA9803-D337-42D5-8BDB-B00D7593757C}" type="pres">
      <dgm:prSet presAssocID="{266DE710-944D-47C1-8BD4-69C18B83CF78}" presName="iconBgRect" presStyleLbl="bgShp" presStyleIdx="2" presStyleCnt="6"/>
      <dgm:spPr/>
    </dgm:pt>
    <dgm:pt modelId="{C42BD431-9E43-4A07-B1BA-8E7F80A932BF}" type="pres">
      <dgm:prSet presAssocID="{266DE710-944D-47C1-8BD4-69C18B83CF7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a:ext>
      </dgm:extLst>
    </dgm:pt>
    <dgm:pt modelId="{DC5E28B0-073B-4DC9-B9CC-98E836ECF333}" type="pres">
      <dgm:prSet presAssocID="{266DE710-944D-47C1-8BD4-69C18B83CF78}" presName="spaceRect" presStyleCnt="0"/>
      <dgm:spPr/>
    </dgm:pt>
    <dgm:pt modelId="{2AC274EC-2B3E-4B60-88A8-FAD29DCC43D5}" type="pres">
      <dgm:prSet presAssocID="{266DE710-944D-47C1-8BD4-69C18B83CF78}" presName="textRect" presStyleLbl="revTx" presStyleIdx="2" presStyleCnt="6">
        <dgm:presLayoutVars>
          <dgm:chMax val="1"/>
          <dgm:chPref val="1"/>
        </dgm:presLayoutVars>
      </dgm:prSet>
      <dgm:spPr/>
    </dgm:pt>
    <dgm:pt modelId="{6033617B-895B-43F6-82C1-5E56C3CBCD1D}" type="pres">
      <dgm:prSet presAssocID="{C141FA18-5F88-4A08-949F-C83F4325DAFC}" presName="sibTrans" presStyleLbl="sibTrans2D1" presStyleIdx="0" presStyleCnt="0"/>
      <dgm:spPr/>
    </dgm:pt>
    <dgm:pt modelId="{23D6DBB7-C6EA-49D3-9A0D-5DAE666F4F85}" type="pres">
      <dgm:prSet presAssocID="{6F65E8A0-7E38-4D3E-943C-73C85AEEFFFC}" presName="compNode" presStyleCnt="0"/>
      <dgm:spPr/>
    </dgm:pt>
    <dgm:pt modelId="{7F5AE561-9077-42E2-85CD-FB55EA0F6056}" type="pres">
      <dgm:prSet presAssocID="{6F65E8A0-7E38-4D3E-943C-73C85AEEFFFC}" presName="iconBgRect" presStyleLbl="bgShp" presStyleIdx="3" presStyleCnt="6"/>
      <dgm:spPr/>
    </dgm:pt>
    <dgm:pt modelId="{25DA988B-F240-44A0-9B15-FC0D47DBF1B0}" type="pres">
      <dgm:prSet presAssocID="{6F65E8A0-7E38-4D3E-943C-73C85AEEFFF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k"/>
        </a:ext>
      </dgm:extLst>
    </dgm:pt>
    <dgm:pt modelId="{DA078A58-7E64-4E57-9AC5-658F1C946F17}" type="pres">
      <dgm:prSet presAssocID="{6F65E8A0-7E38-4D3E-943C-73C85AEEFFFC}" presName="spaceRect" presStyleCnt="0"/>
      <dgm:spPr/>
    </dgm:pt>
    <dgm:pt modelId="{B0406B3A-3358-4D1D-AD1C-51198493304C}" type="pres">
      <dgm:prSet presAssocID="{6F65E8A0-7E38-4D3E-943C-73C85AEEFFFC}" presName="textRect" presStyleLbl="revTx" presStyleIdx="3" presStyleCnt="6">
        <dgm:presLayoutVars>
          <dgm:chMax val="1"/>
          <dgm:chPref val="1"/>
        </dgm:presLayoutVars>
      </dgm:prSet>
      <dgm:spPr/>
    </dgm:pt>
    <dgm:pt modelId="{EF40E850-1DF2-4FAD-B9C7-F185B8193C3E}" type="pres">
      <dgm:prSet presAssocID="{1A79B677-C808-44CB-B38E-360F9F6C7840}" presName="sibTrans" presStyleLbl="sibTrans2D1" presStyleIdx="0" presStyleCnt="0"/>
      <dgm:spPr/>
    </dgm:pt>
    <dgm:pt modelId="{A5842AFF-F18B-4E1F-8F81-B9A1FC102255}" type="pres">
      <dgm:prSet presAssocID="{A5115122-8303-4852-9043-4AC37E77D981}" presName="compNode" presStyleCnt="0"/>
      <dgm:spPr/>
    </dgm:pt>
    <dgm:pt modelId="{45FE5FCF-639D-4EDF-8220-A20276214EFF}" type="pres">
      <dgm:prSet presAssocID="{A5115122-8303-4852-9043-4AC37E77D981}" presName="iconBgRect" presStyleLbl="bgShp" presStyleIdx="4" presStyleCnt="6"/>
      <dgm:spPr/>
    </dgm:pt>
    <dgm:pt modelId="{8249E450-5C1F-4D10-9CC8-517AD117BDB9}" type="pres">
      <dgm:prSet presAssocID="{A5115122-8303-4852-9043-4AC37E77D98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thematics"/>
        </a:ext>
      </dgm:extLst>
    </dgm:pt>
    <dgm:pt modelId="{037C89DB-A9A3-4CCB-AC25-CA3809E9177A}" type="pres">
      <dgm:prSet presAssocID="{A5115122-8303-4852-9043-4AC37E77D981}" presName="spaceRect" presStyleCnt="0"/>
      <dgm:spPr/>
    </dgm:pt>
    <dgm:pt modelId="{ACFC2BA4-2D9B-455E-9AC3-7154C0D9EFA1}" type="pres">
      <dgm:prSet presAssocID="{A5115122-8303-4852-9043-4AC37E77D981}" presName="textRect" presStyleLbl="revTx" presStyleIdx="4" presStyleCnt="6">
        <dgm:presLayoutVars>
          <dgm:chMax val="1"/>
          <dgm:chPref val="1"/>
        </dgm:presLayoutVars>
      </dgm:prSet>
      <dgm:spPr/>
    </dgm:pt>
    <dgm:pt modelId="{6BB19755-981C-4E14-AF40-9739A6FE0758}" type="pres">
      <dgm:prSet presAssocID="{CD8A3967-8871-43D0-BE9D-7AB706F1E4A1}" presName="sibTrans" presStyleLbl="sibTrans2D1" presStyleIdx="0" presStyleCnt="0"/>
      <dgm:spPr/>
    </dgm:pt>
    <dgm:pt modelId="{590FBF76-015F-406D-A579-5B2807035F97}" type="pres">
      <dgm:prSet presAssocID="{A7228829-0E16-4E21-AFA9-BAC670EEC4E5}" presName="compNode" presStyleCnt="0"/>
      <dgm:spPr/>
    </dgm:pt>
    <dgm:pt modelId="{4F0E1B8B-B947-4D8A-9201-4771EBAFB79A}" type="pres">
      <dgm:prSet presAssocID="{A7228829-0E16-4E21-AFA9-BAC670EEC4E5}" presName="iconBgRect" presStyleLbl="bgShp" presStyleIdx="5" presStyleCnt="6"/>
      <dgm:spPr/>
    </dgm:pt>
    <dgm:pt modelId="{5C918155-CEDC-438A-A466-F58ADBD427B8}" type="pres">
      <dgm:prSet presAssocID="{A7228829-0E16-4E21-AFA9-BAC670EEC4E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7E9D12D5-DE83-422A-B15B-C0BF18B1BCEE}" type="pres">
      <dgm:prSet presAssocID="{A7228829-0E16-4E21-AFA9-BAC670EEC4E5}" presName="spaceRect" presStyleCnt="0"/>
      <dgm:spPr/>
    </dgm:pt>
    <dgm:pt modelId="{CE235D3C-29C3-4879-9AEF-D0EFA0D0D0AB}" type="pres">
      <dgm:prSet presAssocID="{A7228829-0E16-4E21-AFA9-BAC670EEC4E5}" presName="textRect" presStyleLbl="revTx" presStyleIdx="5" presStyleCnt="6">
        <dgm:presLayoutVars>
          <dgm:chMax val="1"/>
          <dgm:chPref val="1"/>
        </dgm:presLayoutVars>
      </dgm:prSet>
      <dgm:spPr/>
    </dgm:pt>
  </dgm:ptLst>
  <dgm:cxnLst>
    <dgm:cxn modelId="{1810F107-EECC-490B-A774-C43A048CCD62}" type="presOf" srcId="{6F65E8A0-7E38-4D3E-943C-73C85AEEFFFC}" destId="{B0406B3A-3358-4D1D-AD1C-51198493304C}" srcOrd="0" destOrd="0" presId="urn:microsoft.com/office/officeart/2018/2/layout/IconCircleList"/>
    <dgm:cxn modelId="{307BFA0A-14E9-46B8-949C-A9302E90E95E}" type="presOf" srcId="{A30D6BC4-3569-4CD8-86BB-96B0909D00D2}" destId="{5676D21D-7DBD-4018-86A3-403974E734B4}" srcOrd="0" destOrd="0" presId="urn:microsoft.com/office/officeart/2018/2/layout/IconCircleList"/>
    <dgm:cxn modelId="{ED5AC40D-B4B7-4013-8D7D-6AAA1C8A3572}" srcId="{A30D6BC4-3569-4CD8-86BB-96B0909D00D2}" destId="{DA490118-8416-4E53-8064-A2FE6C7D2CE6}" srcOrd="1" destOrd="0" parTransId="{568CBA9C-BE29-4605-BD1F-2CA4E6CD74FD}" sibTransId="{83CFD64D-ED52-4EB4-BF93-C4518B61129F}"/>
    <dgm:cxn modelId="{22A39E19-07A9-4F85-A074-B0077027881B}" srcId="{A30D6BC4-3569-4CD8-86BB-96B0909D00D2}" destId="{266DE710-944D-47C1-8BD4-69C18B83CF78}" srcOrd="2" destOrd="0" parTransId="{4CC72366-DCB6-42D0-B205-DA7A632FD5B7}" sibTransId="{C141FA18-5F88-4A08-949F-C83F4325DAFC}"/>
    <dgm:cxn modelId="{71CBD626-D322-4886-B5A7-71902655F725}" type="presOf" srcId="{266DE710-944D-47C1-8BD4-69C18B83CF78}" destId="{2AC274EC-2B3E-4B60-88A8-FAD29DCC43D5}" srcOrd="0" destOrd="0" presId="urn:microsoft.com/office/officeart/2018/2/layout/IconCircleList"/>
    <dgm:cxn modelId="{F7CC8242-D27B-4471-9C8E-818D9F645865}" type="presOf" srcId="{DA490118-8416-4E53-8064-A2FE6C7D2CE6}" destId="{C0AEE13A-6BCA-44AB-8DD0-D290BF96603D}" srcOrd="0" destOrd="0" presId="urn:microsoft.com/office/officeart/2018/2/layout/IconCircleList"/>
    <dgm:cxn modelId="{0CC2DF46-4B86-490E-8540-91FDE64A1C49}" srcId="{A30D6BC4-3569-4CD8-86BB-96B0909D00D2}" destId="{1A016527-7C9E-41F7-8B8D-B44473A02800}" srcOrd="0" destOrd="0" parTransId="{0404DD72-F77C-4560-916A-82AE3188A2A5}" sibTransId="{37807D33-4A1E-4934-BD63-8ED94910E17C}"/>
    <dgm:cxn modelId="{E483936F-3FA8-4586-9004-411327EDC4C4}" type="presOf" srcId="{A7228829-0E16-4E21-AFA9-BAC670EEC4E5}" destId="{CE235D3C-29C3-4879-9AEF-D0EFA0D0D0AB}" srcOrd="0" destOrd="0" presId="urn:microsoft.com/office/officeart/2018/2/layout/IconCircleList"/>
    <dgm:cxn modelId="{92B2C979-A337-4B51-A1B0-9F877CBEEBFB}" type="presOf" srcId="{A5115122-8303-4852-9043-4AC37E77D981}" destId="{ACFC2BA4-2D9B-455E-9AC3-7154C0D9EFA1}" srcOrd="0" destOrd="0" presId="urn:microsoft.com/office/officeart/2018/2/layout/IconCircleList"/>
    <dgm:cxn modelId="{131A0C84-7C74-4231-9F04-300851E8D4E3}" srcId="{A30D6BC4-3569-4CD8-86BB-96B0909D00D2}" destId="{A5115122-8303-4852-9043-4AC37E77D981}" srcOrd="4" destOrd="0" parTransId="{3C483A0A-1A55-445D-931D-E05A4AC7A50E}" sibTransId="{CD8A3967-8871-43D0-BE9D-7AB706F1E4A1}"/>
    <dgm:cxn modelId="{93202C86-DEA2-4AFE-9390-3C9EC759E9A3}" srcId="{A30D6BC4-3569-4CD8-86BB-96B0909D00D2}" destId="{A7228829-0E16-4E21-AFA9-BAC670EEC4E5}" srcOrd="5" destOrd="0" parTransId="{E7C48772-1D68-4EF9-AA53-BD86E3ECFA07}" sibTransId="{0BB8739B-6421-4BE2-AFD4-288B219FD17C}"/>
    <dgm:cxn modelId="{5FF6068A-28A7-42F6-9C84-B1F3C6B670CC}" type="presOf" srcId="{1A016527-7C9E-41F7-8B8D-B44473A02800}" destId="{9251F51F-D586-475C-92A6-CD07717B9FC8}" srcOrd="0" destOrd="0" presId="urn:microsoft.com/office/officeart/2018/2/layout/IconCircleList"/>
    <dgm:cxn modelId="{6A53598F-6357-4D32-83EE-D78A330A363A}" type="presOf" srcId="{1A79B677-C808-44CB-B38E-360F9F6C7840}" destId="{EF40E850-1DF2-4FAD-B9C7-F185B8193C3E}" srcOrd="0" destOrd="0" presId="urn:microsoft.com/office/officeart/2018/2/layout/IconCircleList"/>
    <dgm:cxn modelId="{DAA8CEA7-2C87-4AD8-B46C-358E0F5AC61E}" srcId="{A30D6BC4-3569-4CD8-86BB-96B0909D00D2}" destId="{6F65E8A0-7E38-4D3E-943C-73C85AEEFFFC}" srcOrd="3" destOrd="0" parTransId="{D7924DB8-B757-43E9-9FB3-6268DEFEB280}" sibTransId="{1A79B677-C808-44CB-B38E-360F9F6C7840}"/>
    <dgm:cxn modelId="{8A5B89C0-BD2A-4E72-AE2C-DAC56117854C}" type="presOf" srcId="{37807D33-4A1E-4934-BD63-8ED94910E17C}" destId="{3DD49634-FDF9-407B-AC22-100354F90BA4}" srcOrd="0" destOrd="0" presId="urn:microsoft.com/office/officeart/2018/2/layout/IconCircleList"/>
    <dgm:cxn modelId="{5E2468E0-6039-4327-AE1A-5680054646A6}" type="presOf" srcId="{C141FA18-5F88-4A08-949F-C83F4325DAFC}" destId="{6033617B-895B-43F6-82C1-5E56C3CBCD1D}" srcOrd="0" destOrd="0" presId="urn:microsoft.com/office/officeart/2018/2/layout/IconCircleList"/>
    <dgm:cxn modelId="{BB0157F0-72B1-4E6A-A8C4-D698CF7DFDC5}" type="presOf" srcId="{83CFD64D-ED52-4EB4-BF93-C4518B61129F}" destId="{7EC54646-7FBC-424C-A070-5DF5D598568A}" srcOrd="0" destOrd="0" presId="urn:microsoft.com/office/officeart/2018/2/layout/IconCircleList"/>
    <dgm:cxn modelId="{C09BFCFF-C5BF-40AD-AAC5-62B088EDDF92}" type="presOf" srcId="{CD8A3967-8871-43D0-BE9D-7AB706F1E4A1}" destId="{6BB19755-981C-4E14-AF40-9739A6FE0758}" srcOrd="0" destOrd="0" presId="urn:microsoft.com/office/officeart/2018/2/layout/IconCircleList"/>
    <dgm:cxn modelId="{349371AB-6B02-4C42-8CBD-12DBD2EA7649}" type="presParOf" srcId="{5676D21D-7DBD-4018-86A3-403974E734B4}" destId="{9B236510-1DCA-4E29-88BD-C4249D4A8CB4}" srcOrd="0" destOrd="0" presId="urn:microsoft.com/office/officeart/2018/2/layout/IconCircleList"/>
    <dgm:cxn modelId="{A965148B-8FBB-4537-AD08-5CDB93CC15EA}" type="presParOf" srcId="{9B236510-1DCA-4E29-88BD-C4249D4A8CB4}" destId="{B8AC3EBC-AF9E-4DC6-A0C9-86AECD27E288}" srcOrd="0" destOrd="0" presId="urn:microsoft.com/office/officeart/2018/2/layout/IconCircleList"/>
    <dgm:cxn modelId="{AF42C38F-6F07-4A15-AF49-4787B2547CF6}" type="presParOf" srcId="{B8AC3EBC-AF9E-4DC6-A0C9-86AECD27E288}" destId="{E937EC74-D958-4BCE-BEAB-C53C3F69388F}" srcOrd="0" destOrd="0" presId="urn:microsoft.com/office/officeart/2018/2/layout/IconCircleList"/>
    <dgm:cxn modelId="{C76F0A2B-2EC4-4E6E-A202-9AB2BAA695C2}" type="presParOf" srcId="{B8AC3EBC-AF9E-4DC6-A0C9-86AECD27E288}" destId="{1D3B9AAE-2D3D-4708-BB45-6D427018A494}" srcOrd="1" destOrd="0" presId="urn:microsoft.com/office/officeart/2018/2/layout/IconCircleList"/>
    <dgm:cxn modelId="{595C60A4-298C-47ED-AAF8-A9705B01849E}" type="presParOf" srcId="{B8AC3EBC-AF9E-4DC6-A0C9-86AECD27E288}" destId="{74939286-356C-458F-84C4-A5AA9C15B80E}" srcOrd="2" destOrd="0" presId="urn:microsoft.com/office/officeart/2018/2/layout/IconCircleList"/>
    <dgm:cxn modelId="{718EA71C-807E-4285-9EA9-ED12CA4AAA72}" type="presParOf" srcId="{B8AC3EBC-AF9E-4DC6-A0C9-86AECD27E288}" destId="{9251F51F-D586-475C-92A6-CD07717B9FC8}" srcOrd="3" destOrd="0" presId="urn:microsoft.com/office/officeart/2018/2/layout/IconCircleList"/>
    <dgm:cxn modelId="{E2059215-40ED-4E03-AF86-F68B0CEA7B7B}" type="presParOf" srcId="{9B236510-1DCA-4E29-88BD-C4249D4A8CB4}" destId="{3DD49634-FDF9-407B-AC22-100354F90BA4}" srcOrd="1" destOrd="0" presId="urn:microsoft.com/office/officeart/2018/2/layout/IconCircleList"/>
    <dgm:cxn modelId="{73CEBB4C-D9BB-4166-A869-55E7D53830E6}" type="presParOf" srcId="{9B236510-1DCA-4E29-88BD-C4249D4A8CB4}" destId="{97DE9F94-2436-44FF-A18D-1B1D35024CF7}" srcOrd="2" destOrd="0" presId="urn:microsoft.com/office/officeart/2018/2/layout/IconCircleList"/>
    <dgm:cxn modelId="{33D6E46D-7E1E-437B-8D79-8D352EBF90E4}" type="presParOf" srcId="{97DE9F94-2436-44FF-A18D-1B1D35024CF7}" destId="{AF8BC910-6572-4432-AFE0-C3C4033F7F69}" srcOrd="0" destOrd="0" presId="urn:microsoft.com/office/officeart/2018/2/layout/IconCircleList"/>
    <dgm:cxn modelId="{DCB9DBA1-281B-4613-918B-8D75EEC5908D}" type="presParOf" srcId="{97DE9F94-2436-44FF-A18D-1B1D35024CF7}" destId="{668B9A5E-EEA4-4351-AF69-240EED0FF129}" srcOrd="1" destOrd="0" presId="urn:microsoft.com/office/officeart/2018/2/layout/IconCircleList"/>
    <dgm:cxn modelId="{C7BB6F40-228E-41E8-A5C6-8EE6EE3A2B80}" type="presParOf" srcId="{97DE9F94-2436-44FF-A18D-1B1D35024CF7}" destId="{DCE71124-336C-42C2-93BE-72C0AE056F78}" srcOrd="2" destOrd="0" presId="urn:microsoft.com/office/officeart/2018/2/layout/IconCircleList"/>
    <dgm:cxn modelId="{C4BCC67E-EDBE-4978-A830-EBAE9F4DF3BB}" type="presParOf" srcId="{97DE9F94-2436-44FF-A18D-1B1D35024CF7}" destId="{C0AEE13A-6BCA-44AB-8DD0-D290BF96603D}" srcOrd="3" destOrd="0" presId="urn:microsoft.com/office/officeart/2018/2/layout/IconCircleList"/>
    <dgm:cxn modelId="{9B285488-2AEB-46C2-AFC1-9E26FC5EF1DA}" type="presParOf" srcId="{9B236510-1DCA-4E29-88BD-C4249D4A8CB4}" destId="{7EC54646-7FBC-424C-A070-5DF5D598568A}" srcOrd="3" destOrd="0" presId="urn:microsoft.com/office/officeart/2018/2/layout/IconCircleList"/>
    <dgm:cxn modelId="{D60DF5EE-253C-439D-9676-0B3184D9EB1E}" type="presParOf" srcId="{9B236510-1DCA-4E29-88BD-C4249D4A8CB4}" destId="{899F8D0B-6333-41C3-998D-79A29A205AEA}" srcOrd="4" destOrd="0" presId="urn:microsoft.com/office/officeart/2018/2/layout/IconCircleList"/>
    <dgm:cxn modelId="{D09BA701-6B94-4207-BA3A-CA5901E5A80F}" type="presParOf" srcId="{899F8D0B-6333-41C3-998D-79A29A205AEA}" destId="{BFCA9803-D337-42D5-8BDB-B00D7593757C}" srcOrd="0" destOrd="0" presId="urn:microsoft.com/office/officeart/2018/2/layout/IconCircleList"/>
    <dgm:cxn modelId="{A34FDF02-2047-4ECE-9A58-697536882FF8}" type="presParOf" srcId="{899F8D0B-6333-41C3-998D-79A29A205AEA}" destId="{C42BD431-9E43-4A07-B1BA-8E7F80A932BF}" srcOrd="1" destOrd="0" presId="urn:microsoft.com/office/officeart/2018/2/layout/IconCircleList"/>
    <dgm:cxn modelId="{31DDB256-C113-4570-A453-7025CAF931D2}" type="presParOf" srcId="{899F8D0B-6333-41C3-998D-79A29A205AEA}" destId="{DC5E28B0-073B-4DC9-B9CC-98E836ECF333}" srcOrd="2" destOrd="0" presId="urn:microsoft.com/office/officeart/2018/2/layout/IconCircleList"/>
    <dgm:cxn modelId="{86895CA9-9B7B-446D-9F59-E16CC88D92BE}" type="presParOf" srcId="{899F8D0B-6333-41C3-998D-79A29A205AEA}" destId="{2AC274EC-2B3E-4B60-88A8-FAD29DCC43D5}" srcOrd="3" destOrd="0" presId="urn:microsoft.com/office/officeart/2018/2/layout/IconCircleList"/>
    <dgm:cxn modelId="{2652237A-AC53-4884-AC04-A947E2157007}" type="presParOf" srcId="{9B236510-1DCA-4E29-88BD-C4249D4A8CB4}" destId="{6033617B-895B-43F6-82C1-5E56C3CBCD1D}" srcOrd="5" destOrd="0" presId="urn:microsoft.com/office/officeart/2018/2/layout/IconCircleList"/>
    <dgm:cxn modelId="{79594BBE-C6FB-45D8-9765-1361A1C1FF18}" type="presParOf" srcId="{9B236510-1DCA-4E29-88BD-C4249D4A8CB4}" destId="{23D6DBB7-C6EA-49D3-9A0D-5DAE666F4F85}" srcOrd="6" destOrd="0" presId="urn:microsoft.com/office/officeart/2018/2/layout/IconCircleList"/>
    <dgm:cxn modelId="{C91716CB-D920-48C6-AA67-B072AFDE834F}" type="presParOf" srcId="{23D6DBB7-C6EA-49D3-9A0D-5DAE666F4F85}" destId="{7F5AE561-9077-42E2-85CD-FB55EA0F6056}" srcOrd="0" destOrd="0" presId="urn:microsoft.com/office/officeart/2018/2/layout/IconCircleList"/>
    <dgm:cxn modelId="{B0568821-BAEE-4EEE-A615-4B7C8AEC3EB2}" type="presParOf" srcId="{23D6DBB7-C6EA-49D3-9A0D-5DAE666F4F85}" destId="{25DA988B-F240-44A0-9B15-FC0D47DBF1B0}" srcOrd="1" destOrd="0" presId="urn:microsoft.com/office/officeart/2018/2/layout/IconCircleList"/>
    <dgm:cxn modelId="{6AF188D5-1140-4E09-A852-778DED27C7E2}" type="presParOf" srcId="{23D6DBB7-C6EA-49D3-9A0D-5DAE666F4F85}" destId="{DA078A58-7E64-4E57-9AC5-658F1C946F17}" srcOrd="2" destOrd="0" presId="urn:microsoft.com/office/officeart/2018/2/layout/IconCircleList"/>
    <dgm:cxn modelId="{20B42981-88AB-4DE2-A2A0-9967DA03EA87}" type="presParOf" srcId="{23D6DBB7-C6EA-49D3-9A0D-5DAE666F4F85}" destId="{B0406B3A-3358-4D1D-AD1C-51198493304C}" srcOrd="3" destOrd="0" presId="urn:microsoft.com/office/officeart/2018/2/layout/IconCircleList"/>
    <dgm:cxn modelId="{CC6DC98D-C99D-4D19-925E-DD19D78F580A}" type="presParOf" srcId="{9B236510-1DCA-4E29-88BD-C4249D4A8CB4}" destId="{EF40E850-1DF2-4FAD-B9C7-F185B8193C3E}" srcOrd="7" destOrd="0" presId="urn:microsoft.com/office/officeart/2018/2/layout/IconCircleList"/>
    <dgm:cxn modelId="{4291B001-43E4-4472-AE03-2589EF059472}" type="presParOf" srcId="{9B236510-1DCA-4E29-88BD-C4249D4A8CB4}" destId="{A5842AFF-F18B-4E1F-8F81-B9A1FC102255}" srcOrd="8" destOrd="0" presId="urn:microsoft.com/office/officeart/2018/2/layout/IconCircleList"/>
    <dgm:cxn modelId="{CF654653-90DB-4DF1-9A5D-B20CA171EC7D}" type="presParOf" srcId="{A5842AFF-F18B-4E1F-8F81-B9A1FC102255}" destId="{45FE5FCF-639D-4EDF-8220-A20276214EFF}" srcOrd="0" destOrd="0" presId="urn:microsoft.com/office/officeart/2018/2/layout/IconCircleList"/>
    <dgm:cxn modelId="{AFFADF8D-4500-4FF4-8AB8-A650A32D6845}" type="presParOf" srcId="{A5842AFF-F18B-4E1F-8F81-B9A1FC102255}" destId="{8249E450-5C1F-4D10-9CC8-517AD117BDB9}" srcOrd="1" destOrd="0" presId="urn:microsoft.com/office/officeart/2018/2/layout/IconCircleList"/>
    <dgm:cxn modelId="{3EBC77D2-F876-4FE9-AE71-C9B3867DFB96}" type="presParOf" srcId="{A5842AFF-F18B-4E1F-8F81-B9A1FC102255}" destId="{037C89DB-A9A3-4CCB-AC25-CA3809E9177A}" srcOrd="2" destOrd="0" presId="urn:microsoft.com/office/officeart/2018/2/layout/IconCircleList"/>
    <dgm:cxn modelId="{5423CF03-9890-4577-9318-55D16BF52DE7}" type="presParOf" srcId="{A5842AFF-F18B-4E1F-8F81-B9A1FC102255}" destId="{ACFC2BA4-2D9B-455E-9AC3-7154C0D9EFA1}" srcOrd="3" destOrd="0" presId="urn:microsoft.com/office/officeart/2018/2/layout/IconCircleList"/>
    <dgm:cxn modelId="{728A0904-B271-444D-8DD8-4CD3F9DBACAC}" type="presParOf" srcId="{9B236510-1DCA-4E29-88BD-C4249D4A8CB4}" destId="{6BB19755-981C-4E14-AF40-9739A6FE0758}" srcOrd="9" destOrd="0" presId="urn:microsoft.com/office/officeart/2018/2/layout/IconCircleList"/>
    <dgm:cxn modelId="{9A019203-2E8D-4BDA-8403-CA19A3291F13}" type="presParOf" srcId="{9B236510-1DCA-4E29-88BD-C4249D4A8CB4}" destId="{590FBF76-015F-406D-A579-5B2807035F97}" srcOrd="10" destOrd="0" presId="urn:microsoft.com/office/officeart/2018/2/layout/IconCircleList"/>
    <dgm:cxn modelId="{D30630AC-F829-483C-9D4E-F92347DB67BE}" type="presParOf" srcId="{590FBF76-015F-406D-A579-5B2807035F97}" destId="{4F0E1B8B-B947-4D8A-9201-4771EBAFB79A}" srcOrd="0" destOrd="0" presId="urn:microsoft.com/office/officeart/2018/2/layout/IconCircleList"/>
    <dgm:cxn modelId="{3F95DEB2-75CB-45F5-8EDC-28D67B15CF2F}" type="presParOf" srcId="{590FBF76-015F-406D-A579-5B2807035F97}" destId="{5C918155-CEDC-438A-A466-F58ADBD427B8}" srcOrd="1" destOrd="0" presId="urn:microsoft.com/office/officeart/2018/2/layout/IconCircleList"/>
    <dgm:cxn modelId="{70894105-0A42-44D7-B000-2CBD1562E2E1}" type="presParOf" srcId="{590FBF76-015F-406D-A579-5B2807035F97}" destId="{7E9D12D5-DE83-422A-B15B-C0BF18B1BCEE}" srcOrd="2" destOrd="0" presId="urn:microsoft.com/office/officeart/2018/2/layout/IconCircleList"/>
    <dgm:cxn modelId="{6FA4E0E3-F55E-4F4C-99BE-E58B760A8FA2}" type="presParOf" srcId="{590FBF76-015F-406D-A579-5B2807035F97}" destId="{CE235D3C-29C3-4879-9AEF-D0EFA0D0D0AB}"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3B4C9-1C62-4704-8EFA-CB5BAA39A9A4}">
      <dsp:nvSpPr>
        <dsp:cNvPr id="0" name=""/>
        <dsp:cNvSpPr/>
      </dsp:nvSpPr>
      <dsp:spPr>
        <a:xfrm>
          <a:off x="11414" y="287"/>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How does the class size impact student marks? </a:t>
          </a:r>
        </a:p>
      </dsp:txBody>
      <dsp:txXfrm>
        <a:off x="11414" y="287"/>
        <a:ext cx="2275826" cy="1365495"/>
      </dsp:txXfrm>
    </dsp:sp>
    <dsp:sp modelId="{AA72C024-10DA-4F37-ABD7-53DC37418D56}">
      <dsp:nvSpPr>
        <dsp:cNvPr id="0" name=""/>
        <dsp:cNvSpPr/>
      </dsp:nvSpPr>
      <dsp:spPr>
        <a:xfrm>
          <a:off x="2514823" y="287"/>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What is the impact of class size on different subjects like mathematics and reading?</a:t>
          </a:r>
        </a:p>
      </dsp:txBody>
      <dsp:txXfrm>
        <a:off x="2514823" y="287"/>
        <a:ext cx="2275826" cy="1365495"/>
      </dsp:txXfrm>
    </dsp:sp>
    <dsp:sp modelId="{0D59647E-FF5A-48A3-BEA9-9B0A7F233920}">
      <dsp:nvSpPr>
        <dsp:cNvPr id="0" name=""/>
        <dsp:cNvSpPr/>
      </dsp:nvSpPr>
      <dsp:spPr>
        <a:xfrm>
          <a:off x="5018232" y="287"/>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What is the impact of class size on student marks across different grades?</a:t>
          </a:r>
        </a:p>
      </dsp:txBody>
      <dsp:txXfrm>
        <a:off x="5018232" y="287"/>
        <a:ext cx="2275826" cy="1365495"/>
      </dsp:txXfrm>
    </dsp:sp>
    <dsp:sp modelId="{1E760A21-0331-417F-8F02-15767630FBA6}">
      <dsp:nvSpPr>
        <dsp:cNvPr id="0" name=""/>
        <dsp:cNvSpPr/>
      </dsp:nvSpPr>
      <dsp:spPr>
        <a:xfrm>
          <a:off x="11414" y="1593366"/>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Which school types are benefitted from smaller class size?</a:t>
          </a:r>
        </a:p>
      </dsp:txBody>
      <dsp:txXfrm>
        <a:off x="11414" y="1593366"/>
        <a:ext cx="2275826" cy="1365495"/>
      </dsp:txXfrm>
    </dsp:sp>
    <dsp:sp modelId="{F929D922-24B3-447D-97DD-868E04C7C756}">
      <dsp:nvSpPr>
        <dsp:cNvPr id="0" name=""/>
        <dsp:cNvSpPr/>
      </dsp:nvSpPr>
      <dsp:spPr>
        <a:xfrm>
          <a:off x="2514823" y="1593366"/>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Which ethnicities are benefitted from smaller class size?</a:t>
          </a:r>
        </a:p>
      </dsp:txBody>
      <dsp:txXfrm>
        <a:off x="2514823" y="1593366"/>
        <a:ext cx="2275826" cy="1365495"/>
      </dsp:txXfrm>
    </dsp:sp>
    <dsp:sp modelId="{BA1861BC-7A55-4D89-AF5D-19FC270C990E}">
      <dsp:nvSpPr>
        <dsp:cNvPr id="0" name=""/>
        <dsp:cNvSpPr/>
      </dsp:nvSpPr>
      <dsp:spPr>
        <a:xfrm>
          <a:off x="5018232" y="1593366"/>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How does the educational qualifications of teacher affect the student marks?</a:t>
          </a:r>
        </a:p>
      </dsp:txBody>
      <dsp:txXfrm>
        <a:off x="5018232" y="1593366"/>
        <a:ext cx="2275826" cy="1365495"/>
      </dsp:txXfrm>
    </dsp:sp>
    <dsp:sp modelId="{B0120A83-6DDD-49E2-BF85-7FB11B57C83F}">
      <dsp:nvSpPr>
        <dsp:cNvPr id="0" name=""/>
        <dsp:cNvSpPr/>
      </dsp:nvSpPr>
      <dsp:spPr>
        <a:xfrm>
          <a:off x="11414" y="3186444"/>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What is the impact of teacher's career ladder level on the student marks?</a:t>
          </a:r>
        </a:p>
      </dsp:txBody>
      <dsp:txXfrm>
        <a:off x="11414" y="3186444"/>
        <a:ext cx="2275826" cy="1365495"/>
      </dsp:txXfrm>
    </dsp:sp>
    <dsp:sp modelId="{76E1B786-24F3-4E7B-8F8F-49D671DBEA7C}">
      <dsp:nvSpPr>
        <dsp:cNvPr id="0" name=""/>
        <dsp:cNvSpPr/>
      </dsp:nvSpPr>
      <dsp:spPr>
        <a:xfrm>
          <a:off x="2514823" y="3186444"/>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What is the relationship between teacher's total teaching experience and student marks?</a:t>
          </a:r>
        </a:p>
      </dsp:txBody>
      <dsp:txXfrm>
        <a:off x="2514823" y="3186444"/>
        <a:ext cx="2275826" cy="1365495"/>
      </dsp:txXfrm>
    </dsp:sp>
    <dsp:sp modelId="{58BA13FC-405F-4F75-A9EC-19B778F212E4}">
      <dsp:nvSpPr>
        <dsp:cNvPr id="0" name=""/>
        <dsp:cNvSpPr/>
      </dsp:nvSpPr>
      <dsp:spPr>
        <a:xfrm>
          <a:off x="5018232" y="3186444"/>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Do students benefit from being taught by the teacher of same ethnicity ?</a:t>
          </a:r>
        </a:p>
      </dsp:txBody>
      <dsp:txXfrm>
        <a:off x="5018232" y="3186444"/>
        <a:ext cx="2275826" cy="1365495"/>
      </dsp:txXfrm>
    </dsp:sp>
    <dsp:sp modelId="{668E06A5-FDBC-494A-8052-4506565C13AD}">
      <dsp:nvSpPr>
        <dsp:cNvPr id="0" name=""/>
        <dsp:cNvSpPr/>
      </dsp:nvSpPr>
      <dsp:spPr>
        <a:xfrm>
          <a:off x="2514823" y="4779522"/>
          <a:ext cx="2275826" cy="136549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Is a particular gender more benefitted from a smaller class size?</a:t>
          </a:r>
        </a:p>
      </dsp:txBody>
      <dsp:txXfrm>
        <a:off x="2514823" y="4779522"/>
        <a:ext cx="2275826" cy="1365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7EC74-D958-4BCE-BEAB-C53C3F69388F}">
      <dsp:nvSpPr>
        <dsp:cNvPr id="0" name=""/>
        <dsp:cNvSpPr/>
      </dsp:nvSpPr>
      <dsp:spPr>
        <a:xfrm>
          <a:off x="69854" y="107138"/>
          <a:ext cx="895250" cy="89525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3B9AAE-2D3D-4708-BB45-6D427018A494}">
      <dsp:nvSpPr>
        <dsp:cNvPr id="0" name=""/>
        <dsp:cNvSpPr/>
      </dsp:nvSpPr>
      <dsp:spPr>
        <a:xfrm>
          <a:off x="257857" y="295141"/>
          <a:ext cx="519245" cy="51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51F51F-D586-475C-92A6-CD07717B9FC8}">
      <dsp:nvSpPr>
        <dsp:cNvPr id="0" name=""/>
        <dsp:cNvSpPr/>
      </dsp:nvSpPr>
      <dsp:spPr>
        <a:xfrm>
          <a:off x="1156944" y="107138"/>
          <a:ext cx="2110233" cy="89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Deleted the redundant column </a:t>
          </a:r>
          <a:r>
            <a:rPr lang="en-US" sz="1100" i="1" kern="1200"/>
            <a:t>Unnamed: 0 </a:t>
          </a:r>
          <a:r>
            <a:rPr lang="en-US" sz="1100" kern="1200"/>
            <a:t>from the data frame, as it contained no useful information.</a:t>
          </a:r>
        </a:p>
      </dsp:txBody>
      <dsp:txXfrm>
        <a:off x="1156944" y="107138"/>
        <a:ext cx="2110233" cy="895250"/>
      </dsp:txXfrm>
    </dsp:sp>
    <dsp:sp modelId="{AF8BC910-6572-4432-AFE0-C3C4033F7F69}">
      <dsp:nvSpPr>
        <dsp:cNvPr id="0" name=""/>
        <dsp:cNvSpPr/>
      </dsp:nvSpPr>
      <dsp:spPr>
        <a:xfrm>
          <a:off x="3634869" y="107138"/>
          <a:ext cx="895250" cy="89525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B9A5E-EEA4-4351-AF69-240EED0FF129}">
      <dsp:nvSpPr>
        <dsp:cNvPr id="0" name=""/>
        <dsp:cNvSpPr/>
      </dsp:nvSpPr>
      <dsp:spPr>
        <a:xfrm>
          <a:off x="3822872" y="295141"/>
          <a:ext cx="519245" cy="519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EE13A-6BCA-44AB-8DD0-D290BF96603D}">
      <dsp:nvSpPr>
        <dsp:cNvPr id="0" name=""/>
        <dsp:cNvSpPr/>
      </dsp:nvSpPr>
      <dsp:spPr>
        <a:xfrm>
          <a:off x="4721959" y="107138"/>
          <a:ext cx="2110233" cy="89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Dropped the rows where no marks data present. Since the data analysis is based on marks as output, rows with no marks data are not useful and have been dropped. Total </a:t>
          </a:r>
          <a:r>
            <a:rPr lang="en-US" sz="1100" i="1" kern="1200"/>
            <a:t>812</a:t>
          </a:r>
          <a:r>
            <a:rPr lang="en-US" sz="1100" kern="1200"/>
            <a:t> such rows were dropped from the data frame.</a:t>
          </a:r>
        </a:p>
      </dsp:txBody>
      <dsp:txXfrm>
        <a:off x="4721959" y="107138"/>
        <a:ext cx="2110233" cy="895250"/>
      </dsp:txXfrm>
    </dsp:sp>
    <dsp:sp modelId="{BFCA9803-D337-42D5-8BDB-B00D7593757C}">
      <dsp:nvSpPr>
        <dsp:cNvPr id="0" name=""/>
        <dsp:cNvSpPr/>
      </dsp:nvSpPr>
      <dsp:spPr>
        <a:xfrm>
          <a:off x="69854" y="1749365"/>
          <a:ext cx="895250" cy="89525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BD431-9E43-4A07-B1BA-8E7F80A932BF}">
      <dsp:nvSpPr>
        <dsp:cNvPr id="0" name=""/>
        <dsp:cNvSpPr/>
      </dsp:nvSpPr>
      <dsp:spPr>
        <a:xfrm>
          <a:off x="257857" y="1937368"/>
          <a:ext cx="519245" cy="51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C274EC-2B3E-4B60-88A8-FAD29DCC43D5}">
      <dsp:nvSpPr>
        <dsp:cNvPr id="0" name=""/>
        <dsp:cNvSpPr/>
      </dsp:nvSpPr>
      <dsp:spPr>
        <a:xfrm>
          <a:off x="1156944" y="1749365"/>
          <a:ext cx="2110233" cy="89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Checked the data for duplicates, no duplicate records were found.</a:t>
          </a:r>
        </a:p>
      </dsp:txBody>
      <dsp:txXfrm>
        <a:off x="1156944" y="1749365"/>
        <a:ext cx="2110233" cy="895250"/>
      </dsp:txXfrm>
    </dsp:sp>
    <dsp:sp modelId="{7F5AE561-9077-42E2-85CD-FB55EA0F6056}">
      <dsp:nvSpPr>
        <dsp:cNvPr id="0" name=""/>
        <dsp:cNvSpPr/>
      </dsp:nvSpPr>
      <dsp:spPr>
        <a:xfrm>
          <a:off x="3634869" y="1749365"/>
          <a:ext cx="895250" cy="89525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DA988B-F240-44A0-9B15-FC0D47DBF1B0}">
      <dsp:nvSpPr>
        <dsp:cNvPr id="0" name=""/>
        <dsp:cNvSpPr/>
      </dsp:nvSpPr>
      <dsp:spPr>
        <a:xfrm>
          <a:off x="3822872" y="1937368"/>
          <a:ext cx="519245" cy="51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406B3A-3358-4D1D-AD1C-51198493304C}">
      <dsp:nvSpPr>
        <dsp:cNvPr id="0" name=""/>
        <dsp:cNvSpPr/>
      </dsp:nvSpPr>
      <dsp:spPr>
        <a:xfrm>
          <a:off x="4721959" y="1749365"/>
          <a:ext cx="2110233" cy="89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Deleted the unused columns which play no role in our data analysis. Total </a:t>
          </a:r>
          <a:r>
            <a:rPr lang="en-US" sz="1100" i="1" kern="1200"/>
            <a:t>12</a:t>
          </a:r>
          <a:r>
            <a:rPr lang="en-US" sz="1100" kern="1200"/>
            <a:t> such columns were deleted.</a:t>
          </a:r>
        </a:p>
      </dsp:txBody>
      <dsp:txXfrm>
        <a:off x="4721959" y="1749365"/>
        <a:ext cx="2110233" cy="895250"/>
      </dsp:txXfrm>
    </dsp:sp>
    <dsp:sp modelId="{45FE5FCF-639D-4EDF-8220-A20276214EFF}">
      <dsp:nvSpPr>
        <dsp:cNvPr id="0" name=""/>
        <dsp:cNvSpPr/>
      </dsp:nvSpPr>
      <dsp:spPr>
        <a:xfrm>
          <a:off x="69854" y="3391593"/>
          <a:ext cx="895250" cy="89525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9E450-5C1F-4D10-9CC8-517AD117BDB9}">
      <dsp:nvSpPr>
        <dsp:cNvPr id="0" name=""/>
        <dsp:cNvSpPr/>
      </dsp:nvSpPr>
      <dsp:spPr>
        <a:xfrm>
          <a:off x="257857" y="3579595"/>
          <a:ext cx="519245" cy="5192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FC2BA4-2D9B-455E-9AC3-7154C0D9EFA1}">
      <dsp:nvSpPr>
        <dsp:cNvPr id="0" name=""/>
        <dsp:cNvSpPr/>
      </dsp:nvSpPr>
      <dsp:spPr>
        <a:xfrm>
          <a:off x="1156944" y="3391593"/>
          <a:ext cx="2110233" cy="89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Created new columns for total marks for each grade, by adding the marks of different subjects.  The </a:t>
          </a:r>
          <a:r>
            <a:rPr lang="en-US" sz="1100" i="1" kern="1200"/>
            <a:t>4</a:t>
          </a:r>
          <a:r>
            <a:rPr lang="en-US" sz="1100" kern="1200"/>
            <a:t> columns created are: </a:t>
          </a:r>
          <a:r>
            <a:rPr lang="en-US" sz="1100" i="1" kern="1200"/>
            <a:t>totalk,total1,total2 </a:t>
          </a:r>
          <a:r>
            <a:rPr lang="en-US" sz="1100" kern="1200"/>
            <a:t>and </a:t>
          </a:r>
          <a:r>
            <a:rPr lang="en-US" sz="1100" i="1" kern="1200"/>
            <a:t>total3</a:t>
          </a:r>
          <a:r>
            <a:rPr lang="en-US" sz="1100" kern="1200"/>
            <a:t>.</a:t>
          </a:r>
        </a:p>
      </dsp:txBody>
      <dsp:txXfrm>
        <a:off x="1156944" y="3391593"/>
        <a:ext cx="2110233" cy="895250"/>
      </dsp:txXfrm>
    </dsp:sp>
    <dsp:sp modelId="{4F0E1B8B-B947-4D8A-9201-4771EBAFB79A}">
      <dsp:nvSpPr>
        <dsp:cNvPr id="0" name=""/>
        <dsp:cNvSpPr/>
      </dsp:nvSpPr>
      <dsp:spPr>
        <a:xfrm>
          <a:off x="3634869" y="3391593"/>
          <a:ext cx="895250" cy="895250"/>
        </a:xfrm>
        <a:prstGeom prst="ellipse">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18155-CEDC-438A-A466-F58ADBD427B8}">
      <dsp:nvSpPr>
        <dsp:cNvPr id="0" name=""/>
        <dsp:cNvSpPr/>
      </dsp:nvSpPr>
      <dsp:spPr>
        <a:xfrm>
          <a:off x="3822872" y="3579595"/>
          <a:ext cx="519245" cy="5192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235D3C-29C3-4879-9AEF-D0EFA0D0D0AB}">
      <dsp:nvSpPr>
        <dsp:cNvPr id="0" name=""/>
        <dsp:cNvSpPr/>
      </dsp:nvSpPr>
      <dsp:spPr>
        <a:xfrm>
          <a:off x="4721959" y="3391593"/>
          <a:ext cx="2110233" cy="89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Removed outliers from the data as discussed in the next slides.</a:t>
          </a:r>
        </a:p>
      </dsp:txBody>
      <dsp:txXfrm>
        <a:off x="4721959" y="3391593"/>
        <a:ext cx="2110233" cy="89525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ADF50-FA84-4BED-98C7-1D98B2D97FC4}" type="datetimeFigureOut">
              <a:rPr lang="en-US" smtClean="0"/>
              <a:t>Jul 26 2021 Mon</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CED14-8247-4469-9382-443C5B90D67F}" type="slidenum">
              <a:rPr lang="en-US" smtClean="0"/>
              <a:t>‹#›</a:t>
            </a:fld>
            <a:endParaRPr lang="en-US"/>
          </a:p>
        </p:txBody>
      </p:sp>
    </p:spTree>
    <p:extLst>
      <p:ext uri="{BB962C8B-B14F-4D97-AF65-F5344CB8AC3E}">
        <p14:creationId xmlns:p14="http://schemas.microsoft.com/office/powerpoint/2010/main" val="1559532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6CED14-8247-4469-9382-443C5B90D67F}" type="slidenum">
              <a:rPr lang="en-US" smtClean="0"/>
              <a:t>38</a:t>
            </a:fld>
            <a:endParaRPr lang="en-US"/>
          </a:p>
        </p:txBody>
      </p:sp>
    </p:spTree>
    <p:extLst>
      <p:ext uri="{BB962C8B-B14F-4D97-AF65-F5344CB8AC3E}">
        <p14:creationId xmlns:p14="http://schemas.microsoft.com/office/powerpoint/2010/main" val="275927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6CED14-8247-4469-9382-443C5B90D67F}" type="slidenum">
              <a:rPr lang="en-US" smtClean="0"/>
              <a:t>63</a:t>
            </a:fld>
            <a:endParaRPr lang="en-US"/>
          </a:p>
        </p:txBody>
      </p:sp>
    </p:spTree>
    <p:extLst>
      <p:ext uri="{BB962C8B-B14F-4D97-AF65-F5344CB8AC3E}">
        <p14:creationId xmlns:p14="http://schemas.microsoft.com/office/powerpoint/2010/main" val="750852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9EFB9-93D4-4C77-9B5A-AD536517CF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D7F534-904C-43D6-AEE5-6CC96E989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CC8833-B202-465A-A3F2-30094445A2C7}"/>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5" name="Footer Placeholder 4">
            <a:extLst>
              <a:ext uri="{FF2B5EF4-FFF2-40B4-BE49-F238E27FC236}">
                <a16:creationId xmlns:a16="http://schemas.microsoft.com/office/drawing/2014/main" id="{D6629D2C-1EFF-4BAB-8A12-B7A3FA7BF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F33745-8006-481D-8EDB-4789A46713BE}"/>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1347218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099DA-A973-4BD9-B499-B1A38FCF37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319F6C-4295-4FB5-961D-AFCAFF9CC1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DE6E4-F253-4542-BE06-16A24DBB1390}"/>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5" name="Footer Placeholder 4">
            <a:extLst>
              <a:ext uri="{FF2B5EF4-FFF2-40B4-BE49-F238E27FC236}">
                <a16:creationId xmlns:a16="http://schemas.microsoft.com/office/drawing/2014/main" id="{345F13F0-C4F7-4731-BB6A-B8618D541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9FD08-99A3-4218-AD63-B1AF734A0BFE}"/>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3181819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BB5DDF-C136-4AA0-B87F-F355589661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86A80E-318C-4397-A831-A3BFDB0A8F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6D6E2-69BF-493B-B598-76118615A337}"/>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5" name="Footer Placeholder 4">
            <a:extLst>
              <a:ext uri="{FF2B5EF4-FFF2-40B4-BE49-F238E27FC236}">
                <a16:creationId xmlns:a16="http://schemas.microsoft.com/office/drawing/2014/main" id="{BB02A49C-5015-4F9F-A962-FE081D0FF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85936-AE43-43DF-A704-600914A0BFF8}"/>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344588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BCC5F-D60A-419E-A0B5-D8961B678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AA60C7-3984-4B55-9189-800211F4E5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9D8F3-5CDB-46DF-8DDA-B9D3D65F0EF5}"/>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5" name="Footer Placeholder 4">
            <a:extLst>
              <a:ext uri="{FF2B5EF4-FFF2-40B4-BE49-F238E27FC236}">
                <a16:creationId xmlns:a16="http://schemas.microsoft.com/office/drawing/2014/main" id="{8E44FF1A-72BC-42B6-9A4E-4ADECF514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1B65B-37AA-4AEE-858C-C15538F51D3E}"/>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322355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49B0-8542-4A8A-918C-7FD9E05257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845A57-A70E-493B-9EB1-51D860653D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5F7410-9D2F-4E8C-837F-982A5A0AC7A5}"/>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5" name="Footer Placeholder 4">
            <a:extLst>
              <a:ext uri="{FF2B5EF4-FFF2-40B4-BE49-F238E27FC236}">
                <a16:creationId xmlns:a16="http://schemas.microsoft.com/office/drawing/2014/main" id="{AF741F02-517D-4F98-82AA-CF4618E9A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6C520E-E26F-4A3E-8EFF-AC699FBEF67D}"/>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195328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4FBF-2F12-4A8C-9096-4F95E31F0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9379BC-BC78-49AC-9550-92D14A0BBD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5AEEAF-FB4F-4747-8959-ED0FCB9620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0E2E39-DDB7-4389-BB0A-3C3BF71EC1DF}"/>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6" name="Footer Placeholder 5">
            <a:extLst>
              <a:ext uri="{FF2B5EF4-FFF2-40B4-BE49-F238E27FC236}">
                <a16:creationId xmlns:a16="http://schemas.microsoft.com/office/drawing/2014/main" id="{D728B389-A3B4-4573-9517-3C5CCD6FC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E05553-0419-4AA9-9937-1A9595E65482}"/>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172834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98C28-1F57-4D1E-BB53-7973A16EBE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F419F5-F406-435D-8F58-9FF34E47B9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997F98-DB8E-45C6-8393-34938657F4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404132-0C03-4320-9E41-674F0E34F0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D5581D-225C-41C4-BBE6-02BE34DA65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DEC743-4566-4D66-96E5-2965833D0AE8}"/>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8" name="Footer Placeholder 7">
            <a:extLst>
              <a:ext uri="{FF2B5EF4-FFF2-40B4-BE49-F238E27FC236}">
                <a16:creationId xmlns:a16="http://schemas.microsoft.com/office/drawing/2014/main" id="{DADC0A92-1A54-4CC2-A2A9-34007FCDCF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C49777-31AC-467F-A4EF-56813B431C70}"/>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4042044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2A91-5D2A-4CF6-AFC8-544179CC64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BBB002-9051-4D0D-BBE4-D8FAC1E8960D}"/>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4" name="Footer Placeholder 3">
            <a:extLst>
              <a:ext uri="{FF2B5EF4-FFF2-40B4-BE49-F238E27FC236}">
                <a16:creationId xmlns:a16="http://schemas.microsoft.com/office/drawing/2014/main" id="{5A8944C4-B3DB-4ADB-B8D6-8B18BBD08D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139333-2E21-4967-8F20-480379EC0B59}"/>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1975751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23A6E-F905-4E1C-8227-35BD174D1E70}"/>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3" name="Footer Placeholder 2">
            <a:extLst>
              <a:ext uri="{FF2B5EF4-FFF2-40B4-BE49-F238E27FC236}">
                <a16:creationId xmlns:a16="http://schemas.microsoft.com/office/drawing/2014/main" id="{2B54954D-EDA1-4D26-84C2-FF4B6C81A4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D75CF3-925C-4962-975B-3C22950AE18A}"/>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5573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629B-12BE-4DC8-B942-7242072965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02DAA5-CDFD-44DF-A17A-B2633B13AD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BFBBC8-1F36-4246-BDB0-6681F8127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1CBE6D-2D42-46A9-9155-5D38DAFE9FD1}"/>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6" name="Footer Placeholder 5">
            <a:extLst>
              <a:ext uri="{FF2B5EF4-FFF2-40B4-BE49-F238E27FC236}">
                <a16:creationId xmlns:a16="http://schemas.microsoft.com/office/drawing/2014/main" id="{9818097D-3E3B-4F30-9EC3-387C527555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F81CF0-E6B9-4CDC-B54C-6986B0882822}"/>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317647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B8CA-C9FC-4721-B279-FECC17B226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2C0BB5-B27D-4B4A-A45A-F4028A422A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595B46-C91F-4F97-9985-1C25F15F76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4A9BA6-2EF0-4259-8E67-81F15B369BED}"/>
              </a:ext>
            </a:extLst>
          </p:cNvPr>
          <p:cNvSpPr>
            <a:spLocks noGrp="1"/>
          </p:cNvSpPr>
          <p:nvPr>
            <p:ph type="dt" sz="half" idx="10"/>
          </p:nvPr>
        </p:nvSpPr>
        <p:spPr/>
        <p:txBody>
          <a:bodyPr/>
          <a:lstStyle/>
          <a:p>
            <a:fld id="{76EA1404-4D07-46C8-B093-F1ECE73419D6}" type="datetimeFigureOut">
              <a:rPr lang="en-US" smtClean="0"/>
              <a:t>Jul 26 2021 Mon</a:t>
            </a:fld>
            <a:endParaRPr lang="en-US"/>
          </a:p>
        </p:txBody>
      </p:sp>
      <p:sp>
        <p:nvSpPr>
          <p:cNvPr id="6" name="Footer Placeholder 5">
            <a:extLst>
              <a:ext uri="{FF2B5EF4-FFF2-40B4-BE49-F238E27FC236}">
                <a16:creationId xmlns:a16="http://schemas.microsoft.com/office/drawing/2014/main" id="{726FCF01-F120-4857-B61B-03C73DB41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942819-2C80-4D1F-BA5B-226D029924E7}"/>
              </a:ext>
            </a:extLst>
          </p:cNvPr>
          <p:cNvSpPr>
            <a:spLocks noGrp="1"/>
          </p:cNvSpPr>
          <p:nvPr>
            <p:ph type="sldNum" sz="quarter" idx="12"/>
          </p:nvPr>
        </p:nvSpPr>
        <p:spPr/>
        <p:txBody>
          <a:bodyPr/>
          <a:lstStyle/>
          <a:p>
            <a:fld id="{EC10A9FC-7EC5-4BD5-98BF-0A14A3A244F0}" type="slidenum">
              <a:rPr lang="en-US" smtClean="0"/>
              <a:t>‹#›</a:t>
            </a:fld>
            <a:endParaRPr lang="en-US"/>
          </a:p>
        </p:txBody>
      </p:sp>
    </p:spTree>
    <p:extLst>
      <p:ext uri="{BB962C8B-B14F-4D97-AF65-F5344CB8AC3E}">
        <p14:creationId xmlns:p14="http://schemas.microsoft.com/office/powerpoint/2010/main" val="1803616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93339-8FD4-4592-842E-99C5E9EA50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21A509-5AA5-4CDB-96F5-F6B5218A7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7C0FB-7064-44F0-AE75-7DE05DF4E7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A1404-4D07-46C8-B093-F1ECE73419D6}" type="datetimeFigureOut">
              <a:rPr lang="en-US" smtClean="0"/>
              <a:t>Jul 26 2021 Mon</a:t>
            </a:fld>
            <a:endParaRPr lang="en-US"/>
          </a:p>
        </p:txBody>
      </p:sp>
      <p:sp>
        <p:nvSpPr>
          <p:cNvPr id="5" name="Footer Placeholder 4">
            <a:extLst>
              <a:ext uri="{FF2B5EF4-FFF2-40B4-BE49-F238E27FC236}">
                <a16:creationId xmlns:a16="http://schemas.microsoft.com/office/drawing/2014/main" id="{9BC9FC93-D35E-45EF-8649-BD1043046D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D78733-C48E-41E1-AD59-FC2982F870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10A9FC-7EC5-4BD5-98BF-0A14A3A244F0}" type="slidenum">
              <a:rPr lang="en-US" smtClean="0"/>
              <a:t>‹#›</a:t>
            </a:fld>
            <a:endParaRPr lang="en-US"/>
          </a:p>
        </p:txBody>
      </p:sp>
    </p:spTree>
    <p:extLst>
      <p:ext uri="{BB962C8B-B14F-4D97-AF65-F5344CB8AC3E}">
        <p14:creationId xmlns:p14="http://schemas.microsoft.com/office/powerpoint/2010/main" val="2176540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7.jpe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dilpresingh/dab103-project/blob/main/project-submission-2.ipynb" TargetMode="External"/><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hyperlink" Target="https://vincentarelbundock.github.io/Rdatasets/doc/AER/STAR.html" TargetMode="External"/><Relationship Id="rId4" Type="http://schemas.openxmlformats.org/officeDocument/2006/relationships/hyperlink" Target="https://vincentarelbundock.github.io/Rdatasets/csv/AER/STAR.csv"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wiki/Project_STAR" TargetMode="External"/><Relationship Id="rId3" Type="http://schemas.openxmlformats.org/officeDocument/2006/relationships/hyperlink" Target="https://dataverse.harvard.edu/dataset.xhtml?persistentId=hdl:1902.1/10766" TargetMode="External"/><Relationship Id="rId7" Type="http://schemas.openxmlformats.org/officeDocument/2006/relationships/hyperlink" Target="https://dataverse.harvard.edu/file.xhtml?fileId=666707&amp;version=1.0"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hyperlink" Target="https://www.sesp.northwestern.edu/docs/publications/1221908847551f03b764dbd.pdf" TargetMode="External"/><Relationship Id="rId5" Type="http://schemas.openxmlformats.org/officeDocument/2006/relationships/hyperlink" Target="https://cran.r-project.org/web/packages/STAR/STAR.pdf" TargetMode="External"/><Relationship Id="rId4" Type="http://schemas.openxmlformats.org/officeDocument/2006/relationships/hyperlink" Target="https://rdrr.io/cran/AER/man/STAR.html"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rdrr.io/cran/AER/man/STAR.html" TargetMode="External"/><Relationship Id="rId2" Type="http://schemas.openxmlformats.org/officeDocument/2006/relationships/hyperlink" Target="https://github.com/dilpresingh/dab103-project/blob/main/project-submission-1.ipynb"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3A5C8"/>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Rolls of blueprints">
            <a:extLst>
              <a:ext uri="{FF2B5EF4-FFF2-40B4-BE49-F238E27FC236}">
                <a16:creationId xmlns:a16="http://schemas.microsoft.com/office/drawing/2014/main" id="{40A6B345-B527-4ECC-A22E-691D6A970563}"/>
              </a:ext>
            </a:extLst>
          </p:cNvPr>
          <p:cNvPicPr>
            <a:picLocks noChangeAspect="1"/>
          </p:cNvPicPr>
          <p:nvPr/>
        </p:nvPicPr>
        <p:blipFill rotWithShape="1">
          <a:blip r:embed="rId2">
            <a:duotone>
              <a:schemeClr val="accent1">
                <a:shade val="45000"/>
                <a:satMod val="135000"/>
              </a:schemeClr>
              <a:prstClr val="white"/>
            </a:duotone>
            <a:alphaModFix amt="35000"/>
          </a:blip>
          <a:srcRect t="7865" b="7865"/>
          <a:stretch/>
        </p:blipFill>
        <p:spPr>
          <a:xfrm>
            <a:off x="-8859" y="0"/>
            <a:ext cx="12191981" cy="6857989"/>
          </a:xfrm>
          <a:prstGeom prst="rect">
            <a:avLst/>
          </a:prstGeom>
        </p:spPr>
      </p:pic>
      <p:sp>
        <p:nvSpPr>
          <p:cNvPr id="2" name="Title 1">
            <a:extLst>
              <a:ext uri="{FF2B5EF4-FFF2-40B4-BE49-F238E27FC236}">
                <a16:creationId xmlns:a16="http://schemas.microsoft.com/office/drawing/2014/main" id="{5ADBDC77-8284-4E9C-B49A-64E76A1DD67B}"/>
              </a:ext>
            </a:extLst>
          </p:cNvPr>
          <p:cNvSpPr>
            <a:spLocks noGrp="1"/>
          </p:cNvSpPr>
          <p:nvPr>
            <p:ph type="title" idx="4294967295"/>
          </p:nvPr>
        </p:nvSpPr>
        <p:spPr>
          <a:xfrm>
            <a:off x="805701" y="3195526"/>
            <a:ext cx="9679449" cy="2847058"/>
          </a:xfrm>
        </p:spPr>
        <p:txBody>
          <a:bodyPr vert="horz" lIns="91440" tIns="45720" rIns="91440" bIns="45720" rtlCol="0" anchor="b">
            <a:normAutofit/>
          </a:bodyPr>
          <a:lstStyle/>
          <a:p>
            <a:r>
              <a:rPr lang="en-US" sz="6200" dirty="0">
                <a:solidFill>
                  <a:srgbClr val="002060"/>
                </a:solidFill>
                <a:latin typeface="Constantia" panose="02030602050306030303" pitchFamily="18" charset="0"/>
              </a:rPr>
              <a:t>DAB 103 Analytics Tools and Decision-Making Project </a:t>
            </a:r>
          </a:p>
        </p:txBody>
      </p:sp>
      <p:cxnSp>
        <p:nvCxnSpPr>
          <p:cNvPr id="44" name="Straight Connector 4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4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04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One in a crowd">
            <a:extLst>
              <a:ext uri="{FF2B5EF4-FFF2-40B4-BE49-F238E27FC236}">
                <a16:creationId xmlns:a16="http://schemas.microsoft.com/office/drawing/2014/main" id="{EE98EFF1-17C7-41F6-ACFA-18EA3C94C6AE}"/>
              </a:ext>
            </a:extLst>
          </p:cNvPr>
          <p:cNvPicPr>
            <a:picLocks noChangeAspect="1"/>
          </p:cNvPicPr>
          <p:nvPr/>
        </p:nvPicPr>
        <p:blipFill rotWithShape="1">
          <a:blip r:embed="rId2"/>
          <a:srcRect t="7734" b="17266"/>
          <a:stretch/>
        </p:blipFill>
        <p:spPr>
          <a:xfrm>
            <a:off x="20" y="10"/>
            <a:ext cx="12191981" cy="6857990"/>
          </a:xfrm>
          <a:prstGeom prst="rect">
            <a:avLst/>
          </a:prstGeom>
        </p:spPr>
      </p:pic>
      <p:sp>
        <p:nvSpPr>
          <p:cNvPr id="41" name="Rectangle 4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88E3BE-63AF-474D-869E-73CAD300A3F4}"/>
              </a:ext>
            </a:extLst>
          </p:cNvPr>
          <p:cNvSpPr>
            <a:spLocks noGrp="1"/>
          </p:cNvSpPr>
          <p:nvPr>
            <p:ph type="title"/>
          </p:nvPr>
        </p:nvSpPr>
        <p:spPr>
          <a:xfrm>
            <a:off x="507030" y="321734"/>
            <a:ext cx="6891186" cy="780210"/>
          </a:xfrm>
        </p:spPr>
        <p:txBody>
          <a:bodyPr vert="horz" lIns="91440" tIns="45720" rIns="91440" bIns="45720" rtlCol="0" anchor="ctr">
            <a:normAutofit/>
          </a:bodyPr>
          <a:lstStyle/>
          <a:p>
            <a:r>
              <a:rPr lang="en-US" sz="3600" b="1" dirty="0"/>
              <a:t>Future Transformation Steps:</a:t>
            </a:r>
          </a:p>
        </p:txBody>
      </p:sp>
      <p:sp>
        <p:nvSpPr>
          <p:cNvPr id="3" name="TextBox 2">
            <a:extLst>
              <a:ext uri="{FF2B5EF4-FFF2-40B4-BE49-F238E27FC236}">
                <a16:creationId xmlns:a16="http://schemas.microsoft.com/office/drawing/2014/main" id="{272389D9-A32B-4F4C-A66B-A5DAB1579828}"/>
              </a:ext>
            </a:extLst>
          </p:cNvPr>
          <p:cNvSpPr txBox="1"/>
          <p:nvPr/>
        </p:nvSpPr>
        <p:spPr>
          <a:xfrm>
            <a:off x="327348" y="1210234"/>
            <a:ext cx="7566076" cy="5326031"/>
          </a:xfrm>
          <a:prstGeom prst="rect">
            <a:avLst/>
          </a:prstGeom>
        </p:spPr>
        <p:txBody>
          <a:bodyPr vert="horz" lIns="91440" tIns="45720" rIns="91440" bIns="45720" rtlCol="0">
            <a:normAutofit/>
          </a:bodyPr>
          <a:lstStyle/>
          <a:p>
            <a:pPr lvl="1" indent="-228600">
              <a:lnSpc>
                <a:spcPct val="90000"/>
              </a:lnSpc>
              <a:spcAft>
                <a:spcPts val="600"/>
              </a:spcAft>
              <a:buFont typeface="Arial" panose="020B0604020202020204" pitchFamily="34" charset="0"/>
              <a:buChar char="•"/>
            </a:pPr>
            <a:endParaRPr lang="en-US" sz="1400" dirty="0"/>
          </a:p>
          <a:p>
            <a:pPr marL="514350" indent="-400050">
              <a:lnSpc>
                <a:spcPct val="90000"/>
              </a:lnSpc>
              <a:spcAft>
                <a:spcPts val="600"/>
              </a:spcAft>
              <a:buFont typeface="+mj-lt"/>
              <a:buAutoNum type="romanUcPeriod"/>
            </a:pPr>
            <a:r>
              <a:rPr lang="en-US" sz="1400" dirty="0"/>
              <a:t>Cleaning the data &amp; the redundant Column  :</a:t>
            </a:r>
          </a:p>
          <a:p>
            <a:pPr marL="1200150" lvl="2" indent="-228600">
              <a:lnSpc>
                <a:spcPct val="90000"/>
              </a:lnSpc>
              <a:spcAft>
                <a:spcPts val="600"/>
              </a:spcAft>
              <a:buFont typeface="Arial" panose="020B0604020202020204" pitchFamily="34" charset="0"/>
              <a:buChar char="•"/>
            </a:pPr>
            <a:r>
              <a:rPr lang="en-US" sz="1400" dirty="0"/>
              <a:t>Columns in a Data Frame Could Be Erased.</a:t>
            </a:r>
          </a:p>
          <a:p>
            <a:pPr marL="1200150" lvl="2" indent="-228600">
              <a:lnSpc>
                <a:spcPct val="90000"/>
              </a:lnSpc>
              <a:spcAft>
                <a:spcPts val="600"/>
              </a:spcAft>
              <a:buFont typeface="Arial" panose="020B0604020202020204" pitchFamily="34" charset="0"/>
              <a:buChar char="•"/>
            </a:pPr>
            <a:r>
              <a:rPr lang="en-US" sz="1400" dirty="0"/>
              <a:t>Changing a Data Frame's Index.</a:t>
            </a:r>
          </a:p>
          <a:p>
            <a:pPr marL="1200150" lvl="2" indent="-228600">
              <a:lnSpc>
                <a:spcPct val="90000"/>
              </a:lnSpc>
              <a:spcAft>
                <a:spcPts val="600"/>
              </a:spcAft>
              <a:buFont typeface="Arial" panose="020B0604020202020204" pitchFamily="34" charset="0"/>
              <a:buChar char="•"/>
            </a:pPr>
            <a:r>
              <a:rPr lang="en-US" sz="1400" dirty="0"/>
              <a:t>Using str Methods in conjunction with NumPy to Clean Columns.</a:t>
            </a:r>
          </a:p>
          <a:p>
            <a:pPr marL="1200150" lvl="2" indent="-228600">
              <a:lnSpc>
                <a:spcPct val="90000"/>
              </a:lnSpc>
              <a:spcAft>
                <a:spcPts val="600"/>
              </a:spcAft>
              <a:buFont typeface="Arial" panose="020B0604020202020204" pitchFamily="34" charset="0"/>
              <a:buChar char="•"/>
            </a:pPr>
            <a:r>
              <a:rPr lang="en-US" sz="1400" dirty="0"/>
              <a:t>Using the apply map Function, clean the entire dataset.</a:t>
            </a:r>
          </a:p>
          <a:p>
            <a:pPr marL="1200150" lvl="2" indent="-228600">
              <a:lnSpc>
                <a:spcPct val="90000"/>
              </a:lnSpc>
              <a:spcAft>
                <a:spcPts val="600"/>
              </a:spcAft>
              <a:buFont typeface="Arial" panose="020B0604020202020204" pitchFamily="34" charset="0"/>
              <a:buChar char="•"/>
            </a:pPr>
            <a:r>
              <a:rPr lang="en-US" sz="1400" dirty="0"/>
              <a:t>Column renaming and row skipping.</a:t>
            </a:r>
          </a:p>
          <a:p>
            <a:pPr marL="514350" indent="-400050">
              <a:lnSpc>
                <a:spcPct val="90000"/>
              </a:lnSpc>
              <a:spcAft>
                <a:spcPts val="600"/>
              </a:spcAft>
              <a:buFont typeface="+mj-lt"/>
              <a:buAutoNum type="romanUcPeriod"/>
            </a:pPr>
            <a:endParaRPr lang="en-US" sz="1400" dirty="0"/>
          </a:p>
          <a:p>
            <a:pPr marL="514350" indent="-400050">
              <a:lnSpc>
                <a:spcPct val="90000"/>
              </a:lnSpc>
              <a:spcAft>
                <a:spcPts val="600"/>
              </a:spcAft>
              <a:buFont typeface="+mj-lt"/>
              <a:buAutoNum type="romanUcPeriod"/>
            </a:pPr>
            <a:r>
              <a:rPr lang="en-US" sz="1400" dirty="0"/>
              <a:t> Removing Null or N/A Values and Duplicates :</a:t>
            </a:r>
          </a:p>
          <a:p>
            <a:pPr marL="514350" indent="-400050">
              <a:lnSpc>
                <a:spcPct val="90000"/>
              </a:lnSpc>
              <a:spcAft>
                <a:spcPts val="600"/>
              </a:spcAft>
              <a:buFont typeface="+mj-lt"/>
              <a:buAutoNum type="romanUcPeriod"/>
            </a:pPr>
            <a:endParaRPr lang="en-US" sz="1400" dirty="0"/>
          </a:p>
          <a:p>
            <a:pPr lvl="2" indent="-228600">
              <a:lnSpc>
                <a:spcPct val="90000"/>
              </a:lnSpc>
              <a:spcAft>
                <a:spcPts val="600"/>
              </a:spcAft>
              <a:buFont typeface="Arial" panose="020B0604020202020204" pitchFamily="34" charset="0"/>
              <a:buChar char="•"/>
            </a:pPr>
            <a:r>
              <a:rPr lang="en-US" sz="1400" dirty="0"/>
              <a:t>The </a:t>
            </a:r>
            <a:r>
              <a:rPr lang="en-US" sz="1400" i="1" dirty="0" err="1"/>
              <a:t>dropna</a:t>
            </a:r>
            <a:r>
              <a:rPr lang="en-US" sz="1400" i="1" dirty="0"/>
              <a:t>() </a:t>
            </a:r>
            <a:r>
              <a:rPr lang="en-US" sz="1400" dirty="0"/>
              <a:t>method in Pandas </a:t>
            </a:r>
            <a:r>
              <a:rPr lang="en-US" sz="1400" dirty="0" err="1"/>
              <a:t>DataFrame</a:t>
            </a:r>
            <a:r>
              <a:rPr lang="en-US" sz="1400" dirty="0"/>
              <a:t> is used to eliminate rows and columns containing Null/</a:t>
            </a:r>
            <a:r>
              <a:rPr lang="en-US" sz="1400" dirty="0" err="1"/>
              <a:t>NaN</a:t>
            </a:r>
            <a:r>
              <a:rPr lang="en-US" sz="1400" dirty="0"/>
              <a:t> values. </a:t>
            </a:r>
          </a:p>
          <a:p>
            <a:pPr lvl="2" indent="-228600">
              <a:lnSpc>
                <a:spcPct val="90000"/>
              </a:lnSpc>
              <a:spcAft>
                <a:spcPts val="600"/>
              </a:spcAft>
              <a:buFont typeface="Arial" panose="020B0604020202020204" pitchFamily="34" charset="0"/>
              <a:buChar char="•"/>
            </a:pPr>
            <a:r>
              <a:rPr lang="en-US" sz="1400" dirty="0"/>
              <a:t>Syntax: </a:t>
            </a:r>
            <a:r>
              <a:rPr lang="en-US" sz="1400" dirty="0" err="1"/>
              <a:t>DataFrame.dropduplicates</a:t>
            </a:r>
            <a:r>
              <a:rPr lang="en-US" sz="1400" dirty="0"/>
              <a:t>.  It is used not delete the duplicates values. </a:t>
            </a:r>
          </a:p>
          <a:p>
            <a:pPr marL="685800" lvl="2">
              <a:lnSpc>
                <a:spcPct val="90000"/>
              </a:lnSpc>
              <a:spcAft>
                <a:spcPts val="600"/>
              </a:spcAft>
            </a:pPr>
            <a:endParaRPr lang="en-US" sz="1400" dirty="0"/>
          </a:p>
          <a:p>
            <a:pPr marL="514350" indent="-400050">
              <a:lnSpc>
                <a:spcPct val="90000"/>
              </a:lnSpc>
              <a:spcAft>
                <a:spcPts val="600"/>
              </a:spcAft>
              <a:buFont typeface="+mj-lt"/>
              <a:buAutoNum type="romanUcPeriod"/>
            </a:pPr>
            <a:r>
              <a:rPr lang="en-US" sz="1400" dirty="0"/>
              <a:t>Removing Outliers: </a:t>
            </a:r>
          </a:p>
          <a:p>
            <a:pPr lvl="2" indent="-228600">
              <a:lnSpc>
                <a:spcPct val="90000"/>
              </a:lnSpc>
              <a:spcAft>
                <a:spcPts val="600"/>
              </a:spcAft>
              <a:buFont typeface="Arial" panose="020B0604020202020204" pitchFamily="34" charset="0"/>
              <a:buChar char="•"/>
            </a:pPr>
            <a:r>
              <a:rPr lang="en-US" sz="1400" dirty="0"/>
              <a:t>To remove the outlier, follow the same procedure as deleting an entry from the dataset using its specific location in the dataset, since the end result of all the aforementioned ways of identifying outliers is a list of all those data items that satisfy the outlier description according to the method employed.</a:t>
            </a:r>
          </a:p>
          <a:p>
            <a:pPr lvl="2" indent="-228600">
              <a:lnSpc>
                <a:spcPct val="90000"/>
              </a:lnSpc>
              <a:spcAft>
                <a:spcPts val="600"/>
              </a:spcAft>
              <a:buFont typeface="Arial" panose="020B0604020202020204" pitchFamily="34" charset="0"/>
              <a:buChar char="•"/>
            </a:pPr>
            <a:endParaRPr lang="en-US" sz="1400" dirty="0"/>
          </a:p>
        </p:txBody>
      </p:sp>
      <p:grpSp>
        <p:nvGrpSpPr>
          <p:cNvPr id="43" name="Group 4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44" name="Rectangle 4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Isosceles Triangle 4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32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CE4408-8EC8-482E-9516-F090F65A8F9C}"/>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b="1" kern="1200">
                <a:solidFill>
                  <a:srgbClr val="FFFFFF"/>
                </a:solidFill>
                <a:latin typeface="+mj-lt"/>
                <a:ea typeface="+mj-ea"/>
                <a:cs typeface="+mj-cs"/>
              </a:rPr>
              <a:t>Inclusion Criteria</a:t>
            </a:r>
          </a:p>
        </p:txBody>
      </p:sp>
      <p:sp>
        <p:nvSpPr>
          <p:cNvPr id="4" name="TextBox 3">
            <a:extLst>
              <a:ext uri="{FF2B5EF4-FFF2-40B4-BE49-F238E27FC236}">
                <a16:creationId xmlns:a16="http://schemas.microsoft.com/office/drawing/2014/main" id="{CE6ED484-CA22-4BDA-92B9-C70A87377C01}"/>
              </a:ext>
            </a:extLst>
          </p:cNvPr>
          <p:cNvSpPr txBox="1"/>
          <p:nvPr/>
        </p:nvSpPr>
        <p:spPr>
          <a:xfrm>
            <a:off x="6213193" y="298172"/>
            <a:ext cx="5872789" cy="6858002"/>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endParaRPr lang="en-US" sz="1400" dirty="0"/>
          </a:p>
          <a:p>
            <a:pPr marL="114300">
              <a:lnSpc>
                <a:spcPct val="90000"/>
              </a:lnSpc>
              <a:spcAft>
                <a:spcPts val="600"/>
              </a:spcAft>
            </a:pPr>
            <a:endParaRPr lang="en-US" sz="1600" dirty="0"/>
          </a:p>
          <a:p>
            <a:pPr marL="114300">
              <a:lnSpc>
                <a:spcPct val="90000"/>
              </a:lnSpc>
              <a:spcAft>
                <a:spcPts val="600"/>
              </a:spcAft>
            </a:pPr>
            <a:endParaRPr lang="en-US" sz="1600" dirty="0"/>
          </a:p>
          <a:p>
            <a:pPr marL="342900" indent="-228600">
              <a:lnSpc>
                <a:spcPct val="90000"/>
              </a:lnSpc>
              <a:spcAft>
                <a:spcPts val="600"/>
              </a:spcAft>
              <a:buFont typeface="Arial" panose="020B0604020202020204" pitchFamily="34" charset="0"/>
              <a:buChar char="•"/>
            </a:pPr>
            <a:r>
              <a:rPr lang="en-US" sz="1600" dirty="0"/>
              <a:t> The Total students who took participation in this research was over 7,000 and they all are from 79 institutes. </a:t>
            </a:r>
          </a:p>
          <a:p>
            <a:pPr marL="342900" indent="-228600">
              <a:lnSpc>
                <a:spcPct val="90000"/>
              </a:lnSpc>
              <a:spcAft>
                <a:spcPts val="600"/>
              </a:spcAft>
              <a:buFont typeface="Arial" panose="020B0604020202020204" pitchFamily="34" charset="0"/>
              <a:buChar char="•"/>
            </a:pPr>
            <a:r>
              <a:rPr lang="en-US" sz="1600" dirty="0"/>
              <a:t> The study begun from kindergarten and end at third grade.</a:t>
            </a:r>
          </a:p>
          <a:p>
            <a:pPr marL="342900" indent="-228600">
              <a:lnSpc>
                <a:spcPct val="90000"/>
              </a:lnSpc>
              <a:spcAft>
                <a:spcPts val="600"/>
              </a:spcAft>
              <a:buFont typeface="Arial" panose="020B0604020202020204" pitchFamily="34" charset="0"/>
              <a:buChar char="•"/>
            </a:pPr>
            <a:r>
              <a:rPr lang="en-US" sz="1600" dirty="0"/>
              <a:t>The whole process executed </a:t>
            </a:r>
            <a:r>
              <a:rPr lang="en-US" sz="1600" b="0" i="0" dirty="0">
                <a:effectLst/>
              </a:rPr>
              <a:t>during the 1995-1996 school year</a:t>
            </a:r>
            <a:endParaRPr lang="en-US" sz="1600" dirty="0"/>
          </a:p>
          <a:p>
            <a:pPr marL="342900" indent="-228600">
              <a:lnSpc>
                <a:spcPct val="90000"/>
              </a:lnSpc>
              <a:spcAft>
                <a:spcPts val="600"/>
              </a:spcAft>
              <a:buFont typeface="Arial" panose="020B0604020202020204" pitchFamily="34" charset="0"/>
              <a:buChar char="•"/>
            </a:pPr>
            <a:r>
              <a:rPr lang="en-US" sz="1600" dirty="0"/>
              <a:t>It contain three different interventions : </a:t>
            </a:r>
          </a:p>
          <a:p>
            <a:pPr marL="800100" lvl="1" indent="-228600">
              <a:lnSpc>
                <a:spcPct val="90000"/>
              </a:lnSpc>
              <a:spcAft>
                <a:spcPts val="600"/>
              </a:spcAft>
              <a:buFont typeface="Arial" panose="020B0604020202020204" pitchFamily="34" charset="0"/>
              <a:buChar char="•"/>
            </a:pPr>
            <a:r>
              <a:rPr lang="en-US" sz="1600" i="1" dirty="0"/>
              <a:t>Small Class</a:t>
            </a:r>
          </a:p>
          <a:p>
            <a:pPr marL="800100" lvl="1" indent="-228600">
              <a:lnSpc>
                <a:spcPct val="90000"/>
              </a:lnSpc>
              <a:spcAft>
                <a:spcPts val="600"/>
              </a:spcAft>
              <a:buFont typeface="Arial" panose="020B0604020202020204" pitchFamily="34" charset="0"/>
              <a:buChar char="•"/>
            </a:pPr>
            <a:r>
              <a:rPr lang="en-US" sz="1600" i="1" dirty="0"/>
              <a:t>Regular Class</a:t>
            </a:r>
          </a:p>
          <a:p>
            <a:pPr marL="800100" lvl="1" indent="-228600">
              <a:lnSpc>
                <a:spcPct val="90000"/>
              </a:lnSpc>
              <a:spcAft>
                <a:spcPts val="600"/>
              </a:spcAft>
              <a:buFont typeface="Arial" panose="020B0604020202020204" pitchFamily="34" charset="0"/>
              <a:buChar char="•"/>
            </a:pPr>
            <a:r>
              <a:rPr lang="en-US" sz="1600" i="1" dirty="0"/>
              <a:t>Regular- with-aside </a:t>
            </a:r>
          </a:p>
          <a:p>
            <a:pPr marL="342900" indent="-228600">
              <a:lnSpc>
                <a:spcPct val="90000"/>
              </a:lnSpc>
              <a:spcAft>
                <a:spcPts val="600"/>
              </a:spcAft>
              <a:buFont typeface="Arial" panose="020B0604020202020204" pitchFamily="34" charset="0"/>
              <a:buChar char="•"/>
            </a:pPr>
            <a:r>
              <a:rPr lang="en-US" sz="1600" dirty="0"/>
              <a:t> Two subjects are purely focused: </a:t>
            </a:r>
          </a:p>
          <a:p>
            <a:pPr marL="800100" lvl="1" indent="-228600">
              <a:lnSpc>
                <a:spcPct val="90000"/>
              </a:lnSpc>
              <a:spcAft>
                <a:spcPts val="600"/>
              </a:spcAft>
              <a:buFont typeface="Arial" panose="020B0604020202020204" pitchFamily="34" charset="0"/>
              <a:buChar char="•"/>
            </a:pPr>
            <a:r>
              <a:rPr lang="en-US" sz="1600" i="1" dirty="0"/>
              <a:t>Reading</a:t>
            </a:r>
          </a:p>
          <a:p>
            <a:pPr marL="800100" lvl="1" indent="-228600">
              <a:lnSpc>
                <a:spcPct val="90000"/>
              </a:lnSpc>
              <a:spcAft>
                <a:spcPts val="600"/>
              </a:spcAft>
              <a:buFont typeface="Arial" panose="020B0604020202020204" pitchFamily="34" charset="0"/>
              <a:buChar char="•"/>
            </a:pPr>
            <a:r>
              <a:rPr lang="en-US" sz="1600" i="1" dirty="0"/>
              <a:t>Math  </a:t>
            </a:r>
          </a:p>
          <a:p>
            <a:pPr marL="342900" indent="-228600">
              <a:lnSpc>
                <a:spcPct val="90000"/>
              </a:lnSpc>
              <a:spcAft>
                <a:spcPts val="600"/>
              </a:spcAft>
              <a:buFont typeface="Arial" panose="020B0604020202020204" pitchFamily="34" charset="0"/>
              <a:buChar char="•"/>
            </a:pPr>
            <a:r>
              <a:rPr lang="en-US" sz="1600" dirty="0"/>
              <a:t> Most teachers and students are from different  ethnicity: </a:t>
            </a:r>
          </a:p>
          <a:p>
            <a:pPr marL="800100" lvl="1" indent="-228600">
              <a:lnSpc>
                <a:spcPct val="90000"/>
              </a:lnSpc>
              <a:spcAft>
                <a:spcPts val="600"/>
              </a:spcAft>
              <a:buFont typeface="Arial" panose="020B0604020202020204" pitchFamily="34" charset="0"/>
              <a:buChar char="•"/>
            </a:pPr>
            <a:r>
              <a:rPr lang="en-US" sz="1600" dirty="0"/>
              <a:t> </a:t>
            </a:r>
            <a:r>
              <a:rPr lang="en-US" sz="1600" i="1" dirty="0"/>
              <a:t>Caucasian</a:t>
            </a:r>
            <a:r>
              <a:rPr lang="en-US" sz="1600" dirty="0"/>
              <a:t>  (“</a:t>
            </a:r>
            <a:r>
              <a:rPr lang="en-US" sz="1600" dirty="0" err="1"/>
              <a:t>cauc</a:t>
            </a:r>
            <a:r>
              <a:rPr lang="en-US" sz="1600" dirty="0"/>
              <a:t>”) (Teachers and Students)                        </a:t>
            </a:r>
          </a:p>
          <a:p>
            <a:pPr marL="800100" lvl="1" indent="-228600">
              <a:lnSpc>
                <a:spcPct val="90000"/>
              </a:lnSpc>
              <a:spcAft>
                <a:spcPts val="600"/>
              </a:spcAft>
              <a:buFont typeface="Arial" panose="020B0604020202020204" pitchFamily="34" charset="0"/>
              <a:buChar char="•"/>
            </a:pPr>
            <a:r>
              <a:rPr lang="en-US" sz="1600" i="1" dirty="0"/>
              <a:t>African-American </a:t>
            </a:r>
            <a:r>
              <a:rPr lang="en-US" sz="1600" dirty="0"/>
              <a:t> (“</a:t>
            </a:r>
            <a:r>
              <a:rPr lang="en-US" sz="1600" dirty="0" err="1"/>
              <a:t>afam</a:t>
            </a:r>
            <a:r>
              <a:rPr lang="en-US" sz="1600" dirty="0"/>
              <a:t>”) (Teachers and Students)</a:t>
            </a:r>
          </a:p>
          <a:p>
            <a:pPr marL="800100" lvl="1" indent="-228600">
              <a:lnSpc>
                <a:spcPct val="90000"/>
              </a:lnSpc>
              <a:spcAft>
                <a:spcPts val="600"/>
              </a:spcAft>
              <a:buFont typeface="Arial" panose="020B0604020202020204" pitchFamily="34" charset="0"/>
              <a:buChar char="•"/>
            </a:pPr>
            <a:r>
              <a:rPr lang="en-US" sz="1600" i="1" dirty="0"/>
              <a:t>Asian</a:t>
            </a:r>
            <a:r>
              <a:rPr lang="en-US" sz="1600" dirty="0"/>
              <a:t> (“Asian”)</a:t>
            </a:r>
          </a:p>
          <a:p>
            <a:pPr marL="800100" lvl="1" indent="-228600">
              <a:lnSpc>
                <a:spcPct val="90000"/>
              </a:lnSpc>
              <a:spcAft>
                <a:spcPts val="600"/>
              </a:spcAft>
              <a:buFont typeface="Arial" panose="020B0604020202020204" pitchFamily="34" charset="0"/>
              <a:buChar char="•"/>
            </a:pPr>
            <a:r>
              <a:rPr lang="en-US" sz="1600" i="1" dirty="0"/>
              <a:t>Hispanic</a:t>
            </a:r>
            <a:r>
              <a:rPr lang="en-US" sz="1600" dirty="0"/>
              <a:t> (“</a:t>
            </a:r>
            <a:r>
              <a:rPr lang="en-US" sz="1600" dirty="0" err="1"/>
              <a:t>hispanic</a:t>
            </a:r>
            <a:r>
              <a:rPr lang="en-US" sz="1600" dirty="0"/>
              <a:t>”)</a:t>
            </a:r>
          </a:p>
          <a:p>
            <a:pPr marL="800100" lvl="1" indent="-228600">
              <a:lnSpc>
                <a:spcPct val="90000"/>
              </a:lnSpc>
              <a:spcAft>
                <a:spcPts val="600"/>
              </a:spcAft>
              <a:buFont typeface="Arial" panose="020B0604020202020204" pitchFamily="34" charset="0"/>
              <a:buChar char="•"/>
            </a:pPr>
            <a:r>
              <a:rPr lang="en-US" sz="1600" i="1" dirty="0"/>
              <a:t>American-Indian</a:t>
            </a:r>
            <a:r>
              <a:rPr lang="en-US" sz="1600" dirty="0"/>
              <a:t> (“</a:t>
            </a:r>
            <a:r>
              <a:rPr lang="en-US" sz="1600" dirty="0" err="1"/>
              <a:t>amindian</a:t>
            </a:r>
            <a:r>
              <a:rPr lang="en-US" sz="1600" dirty="0"/>
              <a:t>”)</a:t>
            </a:r>
          </a:p>
          <a:p>
            <a:pPr marL="342900" indent="-228600">
              <a:lnSpc>
                <a:spcPct val="90000"/>
              </a:lnSpc>
              <a:spcAft>
                <a:spcPts val="600"/>
              </a:spcAft>
              <a:buFont typeface="Arial" panose="020B0604020202020204" pitchFamily="34" charset="0"/>
              <a:buChar char="•"/>
            </a:pPr>
            <a:endParaRPr lang="en-US" sz="1300" dirty="0"/>
          </a:p>
          <a:p>
            <a:pPr>
              <a:lnSpc>
                <a:spcPct val="90000"/>
              </a:lnSpc>
              <a:spcAft>
                <a:spcPts val="600"/>
              </a:spcAft>
            </a:pPr>
            <a:endParaRPr lang="en-US" sz="1300" dirty="0"/>
          </a:p>
          <a:p>
            <a:pPr marL="342900" indent="-228600">
              <a:lnSpc>
                <a:spcPct val="90000"/>
              </a:lnSpc>
              <a:spcAft>
                <a:spcPts val="600"/>
              </a:spcAft>
              <a:buFont typeface="Arial" panose="020B0604020202020204" pitchFamily="34" charset="0"/>
              <a:buChar char="•"/>
            </a:pPr>
            <a:endParaRPr lang="en-US" sz="1300" dirty="0"/>
          </a:p>
          <a:p>
            <a:pPr marL="342900" indent="-228600">
              <a:lnSpc>
                <a:spcPct val="90000"/>
              </a:lnSpc>
              <a:spcAft>
                <a:spcPts val="600"/>
              </a:spcAft>
              <a:buFont typeface="Arial" panose="020B0604020202020204" pitchFamily="34" charset="0"/>
              <a:buChar char="•"/>
            </a:pPr>
            <a:endParaRPr lang="en-US" sz="1300" dirty="0"/>
          </a:p>
          <a:p>
            <a:pPr lvl="1" indent="-228600">
              <a:lnSpc>
                <a:spcPct val="90000"/>
              </a:lnSpc>
              <a:spcAft>
                <a:spcPts val="600"/>
              </a:spcAft>
              <a:buFont typeface="Arial" panose="020B0604020202020204" pitchFamily="34" charset="0"/>
              <a:buChar char="•"/>
            </a:pPr>
            <a:endParaRPr lang="en-US" sz="1300" dirty="0"/>
          </a:p>
          <a:p>
            <a:pPr marL="342900" indent="-228600">
              <a:lnSpc>
                <a:spcPct val="90000"/>
              </a:lnSpc>
              <a:spcAft>
                <a:spcPts val="600"/>
              </a:spcAft>
              <a:buFont typeface="Arial" panose="020B0604020202020204" pitchFamily="34" charset="0"/>
              <a:buChar char="•"/>
            </a:pPr>
            <a:endParaRPr lang="en-US" sz="1300" dirty="0"/>
          </a:p>
        </p:txBody>
      </p:sp>
    </p:spTree>
    <p:extLst>
      <p:ext uri="{BB962C8B-B14F-4D97-AF65-F5344CB8AC3E}">
        <p14:creationId xmlns:p14="http://schemas.microsoft.com/office/powerpoint/2010/main" val="3846201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34000">
              <a:srgbClr val="C3A5C8"/>
            </a:gs>
            <a:gs pos="68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EBF82F-4139-4F22-AF42-545C3A523B02}"/>
              </a:ext>
            </a:extLst>
          </p:cNvPr>
          <p:cNvSpPr txBox="1"/>
          <p:nvPr/>
        </p:nvSpPr>
        <p:spPr>
          <a:xfrm flipH="1">
            <a:off x="3206227" y="159026"/>
            <a:ext cx="4612556" cy="830997"/>
          </a:xfrm>
          <a:prstGeom prst="rect">
            <a:avLst/>
          </a:prstGeom>
          <a:noFill/>
        </p:spPr>
        <p:txBody>
          <a:bodyPr wrap="square" rtlCol="0">
            <a:spAutoFit/>
          </a:bodyPr>
          <a:lstStyle/>
          <a:p>
            <a:pPr algn="ctr"/>
            <a:r>
              <a:rPr lang="en-US" sz="4800" dirty="0">
                <a:solidFill>
                  <a:srgbClr val="C00000"/>
                </a:solidFill>
                <a:latin typeface="Amasis MT Pro" panose="02040504050005020304" pitchFamily="18" charset="0"/>
              </a:rPr>
              <a:t>Dataset Schema</a:t>
            </a:r>
          </a:p>
        </p:txBody>
      </p:sp>
      <p:sp>
        <p:nvSpPr>
          <p:cNvPr id="8" name="Flowchart: Alternate Process 7">
            <a:extLst>
              <a:ext uri="{FF2B5EF4-FFF2-40B4-BE49-F238E27FC236}">
                <a16:creationId xmlns:a16="http://schemas.microsoft.com/office/drawing/2014/main" id="{9AB1FAB1-E9D3-4A63-A5C0-C910BDF66363}"/>
              </a:ext>
            </a:extLst>
          </p:cNvPr>
          <p:cNvSpPr/>
          <p:nvPr/>
        </p:nvSpPr>
        <p:spPr>
          <a:xfrm>
            <a:off x="267805" y="795129"/>
            <a:ext cx="1999874" cy="5923723"/>
          </a:xfrm>
          <a:prstGeom prst="flowChartAlternateProcess">
            <a:avLst/>
          </a:prstGeom>
          <a:solidFill>
            <a:schemeClr val="accent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Aharoni" panose="02010803020104030203" pitchFamily="2" charset="-79"/>
                <a:cs typeface="Aharoni" panose="02010803020104030203" pitchFamily="2" charset="-79"/>
              </a:rPr>
              <a:t>Categorical Variable</a:t>
            </a:r>
          </a:p>
          <a:p>
            <a:pPr algn="ctr"/>
            <a:endParaRPr lang="en-US" dirty="0"/>
          </a:p>
          <a:p>
            <a:pPr marL="342900" indent="-342900" algn="ctr">
              <a:buAutoNum type="arabicPeriod"/>
            </a:pPr>
            <a:r>
              <a:rPr lang="en-US" sz="1600" i="1" dirty="0"/>
              <a:t>Gender</a:t>
            </a:r>
          </a:p>
          <a:p>
            <a:pPr marL="342900" indent="-342900" algn="ctr">
              <a:buAutoNum type="arabicPeriod"/>
            </a:pPr>
            <a:r>
              <a:rPr lang="en-US" sz="1600" i="1" dirty="0"/>
              <a:t>Ethnicity</a:t>
            </a:r>
          </a:p>
          <a:p>
            <a:pPr marL="342900" indent="-342900" algn="ctr">
              <a:buAutoNum type="arabicPeriod"/>
            </a:pPr>
            <a:r>
              <a:rPr lang="en-US" sz="1600" i="1" dirty="0"/>
              <a:t>Birth</a:t>
            </a:r>
          </a:p>
          <a:p>
            <a:pPr marL="342900" indent="-342900" algn="ctr">
              <a:buAutoNum type="arabicPeriod"/>
            </a:pPr>
            <a:r>
              <a:rPr lang="en-US" sz="1600" i="1" dirty="0" err="1"/>
              <a:t>StarK</a:t>
            </a:r>
            <a:endParaRPr lang="en-US" sz="1600" i="1" dirty="0"/>
          </a:p>
          <a:p>
            <a:pPr marL="342900" indent="-342900" algn="ctr">
              <a:buAutoNum type="arabicPeriod"/>
            </a:pPr>
            <a:r>
              <a:rPr lang="en-US" sz="1600" i="1" dirty="0"/>
              <a:t>Star1</a:t>
            </a:r>
          </a:p>
          <a:p>
            <a:pPr marL="342900" indent="-342900" algn="ctr">
              <a:buAutoNum type="arabicPeriod"/>
            </a:pPr>
            <a:r>
              <a:rPr lang="en-US" sz="1600" i="1" dirty="0"/>
              <a:t>Star2</a:t>
            </a:r>
          </a:p>
          <a:p>
            <a:pPr marL="342900" indent="-342900" algn="ctr">
              <a:buAutoNum type="arabicPeriod"/>
            </a:pPr>
            <a:r>
              <a:rPr lang="en-US" sz="1600" i="1" dirty="0"/>
              <a:t>Star3</a:t>
            </a:r>
          </a:p>
          <a:p>
            <a:pPr marL="342900" indent="-342900" algn="ctr">
              <a:buAutoNum type="arabicPeriod"/>
            </a:pPr>
            <a:r>
              <a:rPr lang="en-US" sz="1600" i="1" dirty="0" err="1"/>
              <a:t>LunchK</a:t>
            </a:r>
            <a:endParaRPr lang="en-US" sz="1600" i="1" dirty="0"/>
          </a:p>
          <a:p>
            <a:pPr marL="342900" indent="-342900" algn="ctr">
              <a:buAutoNum type="arabicPeriod"/>
            </a:pPr>
            <a:r>
              <a:rPr lang="en-US" sz="1600" i="1" dirty="0"/>
              <a:t>Lunch1</a:t>
            </a:r>
          </a:p>
          <a:p>
            <a:pPr marL="342900" indent="-342900" algn="ctr">
              <a:buAutoNum type="arabicPeriod"/>
            </a:pPr>
            <a:r>
              <a:rPr lang="en-US" sz="1600" i="1" dirty="0"/>
              <a:t>Lunch 2</a:t>
            </a:r>
          </a:p>
          <a:p>
            <a:pPr marL="342900" indent="-342900" algn="ctr">
              <a:buAutoNum type="arabicPeriod"/>
            </a:pPr>
            <a:r>
              <a:rPr lang="en-US" sz="1600" i="1" dirty="0"/>
              <a:t>Lunch3</a:t>
            </a:r>
          </a:p>
          <a:p>
            <a:pPr marL="342900" indent="-342900" algn="ctr">
              <a:buAutoNum type="arabicPeriod"/>
            </a:pPr>
            <a:r>
              <a:rPr lang="en-US" sz="1600" i="1" dirty="0" err="1"/>
              <a:t>DegreeK</a:t>
            </a:r>
            <a:endParaRPr lang="en-US" sz="1600" i="1" dirty="0"/>
          </a:p>
          <a:p>
            <a:pPr marL="342900" indent="-342900" algn="ctr">
              <a:buAutoNum type="arabicPeriod"/>
            </a:pPr>
            <a:r>
              <a:rPr lang="en-US" sz="1600" i="1" dirty="0"/>
              <a:t>Degree1</a:t>
            </a:r>
          </a:p>
          <a:p>
            <a:pPr marL="342900" indent="-342900" algn="ctr">
              <a:buAutoNum type="arabicPeriod"/>
            </a:pPr>
            <a:r>
              <a:rPr lang="en-US" sz="1600" i="1" dirty="0"/>
              <a:t>Degree2</a:t>
            </a:r>
          </a:p>
          <a:p>
            <a:pPr marL="342900" indent="-342900" algn="ctr">
              <a:buAutoNum type="arabicPeriod"/>
            </a:pPr>
            <a:r>
              <a:rPr lang="en-US" sz="1600" i="1" dirty="0"/>
              <a:t>Degree3</a:t>
            </a:r>
          </a:p>
          <a:p>
            <a:pPr marL="342900" indent="-342900" algn="ctr">
              <a:buAutoNum type="arabicPeriod"/>
            </a:pPr>
            <a:r>
              <a:rPr lang="en-US" sz="1600" i="1" dirty="0" err="1"/>
              <a:t>LadderK</a:t>
            </a:r>
            <a:endParaRPr lang="en-US" sz="1600" i="1" dirty="0"/>
          </a:p>
          <a:p>
            <a:pPr marL="342900" indent="-342900" algn="ctr">
              <a:buAutoNum type="arabicPeriod"/>
            </a:pPr>
            <a:r>
              <a:rPr lang="en-US" sz="1600" i="1" dirty="0"/>
              <a:t>Ladder1</a:t>
            </a:r>
          </a:p>
          <a:p>
            <a:pPr marL="342900" indent="-342900" algn="ctr">
              <a:buAutoNum type="arabicPeriod"/>
            </a:pPr>
            <a:r>
              <a:rPr lang="en-US" sz="1600" i="1" dirty="0"/>
              <a:t>Ladder2</a:t>
            </a:r>
          </a:p>
          <a:p>
            <a:pPr marL="342900" indent="-342900" algn="ctr">
              <a:buAutoNum type="arabicPeriod"/>
            </a:pPr>
            <a:r>
              <a:rPr lang="en-US" sz="1600" i="1" dirty="0"/>
              <a:t>Ladder3</a:t>
            </a:r>
          </a:p>
          <a:p>
            <a:pPr marL="342900" indent="-342900" algn="ctr">
              <a:buAutoNum type="arabicPeriod"/>
            </a:pPr>
            <a:r>
              <a:rPr lang="en-US" sz="1600" i="1" dirty="0" err="1"/>
              <a:t>TethnicityK</a:t>
            </a:r>
            <a:endParaRPr lang="en-US" sz="1600" i="1" dirty="0"/>
          </a:p>
          <a:p>
            <a:pPr marL="342900" indent="-342900" algn="ctr">
              <a:buAutoNum type="arabicPeriod"/>
            </a:pPr>
            <a:r>
              <a:rPr lang="en-US" sz="1600" i="1" dirty="0"/>
              <a:t>Tethnicity1</a:t>
            </a:r>
          </a:p>
          <a:p>
            <a:pPr marL="342900" indent="-342900" algn="ctr">
              <a:buAutoNum type="arabicPeriod"/>
            </a:pPr>
            <a:r>
              <a:rPr lang="en-US" sz="1600" i="1" dirty="0"/>
              <a:t>Tethnicity2</a:t>
            </a:r>
          </a:p>
          <a:p>
            <a:pPr marL="342900" indent="-342900" algn="ctr">
              <a:buAutoNum type="arabicPeriod"/>
            </a:pPr>
            <a:r>
              <a:rPr lang="en-US" sz="1600" i="1" dirty="0"/>
              <a:t>Technicity3</a:t>
            </a:r>
            <a:endParaRPr lang="en-US" i="1" dirty="0"/>
          </a:p>
          <a:p>
            <a:pPr algn="ctr"/>
            <a:endParaRPr lang="en-US" dirty="0"/>
          </a:p>
          <a:p>
            <a:pPr algn="ctr"/>
            <a:endParaRPr lang="en-US" dirty="0"/>
          </a:p>
          <a:p>
            <a:pPr algn="ctr"/>
            <a:endParaRPr lang="en-US" dirty="0"/>
          </a:p>
        </p:txBody>
      </p:sp>
      <p:sp>
        <p:nvSpPr>
          <p:cNvPr id="6" name="Star: 5 Points 5">
            <a:extLst>
              <a:ext uri="{FF2B5EF4-FFF2-40B4-BE49-F238E27FC236}">
                <a16:creationId xmlns:a16="http://schemas.microsoft.com/office/drawing/2014/main" id="{D8E854B8-9F99-4BD6-88E8-738E65D299EA}"/>
              </a:ext>
            </a:extLst>
          </p:cNvPr>
          <p:cNvSpPr/>
          <p:nvPr/>
        </p:nvSpPr>
        <p:spPr>
          <a:xfrm>
            <a:off x="4724400" y="990023"/>
            <a:ext cx="2743200" cy="2743200"/>
          </a:xfrm>
          <a:prstGeom prst="star5">
            <a:avLst>
              <a:gd name="adj" fmla="val 20443"/>
              <a:gd name="hf" fmla="val 105146"/>
              <a:gd name="vf" fmla="val 110557"/>
            </a:avLst>
          </a:prstGeom>
          <a:effectLst>
            <a:outerShdw blurRad="50800" dist="38100" dir="16200000"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sz="2000" b="1" dirty="0">
                <a:latin typeface="Amasis MT Pro" panose="02040504050005020304" pitchFamily="18" charset="0"/>
              </a:rPr>
              <a:t>Project Star</a:t>
            </a:r>
          </a:p>
        </p:txBody>
      </p:sp>
      <p:sp>
        <p:nvSpPr>
          <p:cNvPr id="15" name="Flowchart: Alternate Process 14">
            <a:extLst>
              <a:ext uri="{FF2B5EF4-FFF2-40B4-BE49-F238E27FC236}">
                <a16:creationId xmlns:a16="http://schemas.microsoft.com/office/drawing/2014/main" id="{409381D6-3BD9-4093-8555-BD27E4FF4F02}"/>
              </a:ext>
            </a:extLst>
          </p:cNvPr>
          <p:cNvSpPr/>
          <p:nvPr/>
        </p:nvSpPr>
        <p:spPr>
          <a:xfrm>
            <a:off x="5088835" y="4114800"/>
            <a:ext cx="2199861" cy="2743200"/>
          </a:xfrm>
          <a:prstGeom prst="flowChartAlternateProcess">
            <a:avLst/>
          </a:prstGeom>
          <a:solidFill>
            <a:schemeClr val="accent1">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solidFill>
                <a:schemeClr val="tx1"/>
              </a:solidFill>
            </a:endParaRPr>
          </a:p>
          <a:p>
            <a:pPr algn="ctr"/>
            <a:endParaRPr lang="en-US" dirty="0"/>
          </a:p>
          <a:p>
            <a:pPr algn="ctr"/>
            <a:endParaRPr lang="en-US" dirty="0"/>
          </a:p>
          <a:p>
            <a:pPr algn="ctr"/>
            <a:endParaRPr lang="en-US" dirty="0"/>
          </a:p>
          <a:p>
            <a:pPr marL="342900" indent="-342900" algn="ctr">
              <a:buAutoNum type="arabicPeriod"/>
            </a:pPr>
            <a:r>
              <a:rPr lang="en-US" i="1" dirty="0" err="1"/>
              <a:t>SystemK</a:t>
            </a:r>
            <a:endParaRPr lang="en-US" i="1" dirty="0"/>
          </a:p>
          <a:p>
            <a:pPr marL="342900" indent="-342900" algn="ctr">
              <a:buAutoNum type="arabicPeriod"/>
            </a:pPr>
            <a:r>
              <a:rPr lang="en-US" i="1" dirty="0"/>
              <a:t>System1</a:t>
            </a:r>
          </a:p>
          <a:p>
            <a:pPr marL="342900" indent="-342900" algn="ctr">
              <a:buAutoNum type="arabicPeriod"/>
            </a:pPr>
            <a:r>
              <a:rPr lang="en-US" i="1" dirty="0"/>
              <a:t>System2</a:t>
            </a:r>
          </a:p>
          <a:p>
            <a:pPr marL="342900" indent="-342900" algn="ctr">
              <a:buAutoNum type="arabicPeriod"/>
            </a:pPr>
            <a:r>
              <a:rPr lang="en-US" i="1" dirty="0"/>
              <a:t>System3</a:t>
            </a:r>
          </a:p>
          <a:p>
            <a:pPr marL="342900" indent="-342900" algn="ctr">
              <a:buAutoNum type="arabicPeriod"/>
            </a:pPr>
            <a:r>
              <a:rPr lang="en-US" i="1" dirty="0" err="1"/>
              <a:t>SchoolIdK</a:t>
            </a:r>
            <a:endParaRPr lang="en-US" i="1" dirty="0"/>
          </a:p>
          <a:p>
            <a:pPr marL="342900" indent="-342900" algn="ctr">
              <a:buAutoNum type="arabicPeriod"/>
            </a:pPr>
            <a:r>
              <a:rPr lang="en-US" i="1" dirty="0"/>
              <a:t>Schoolid1</a:t>
            </a:r>
          </a:p>
          <a:p>
            <a:pPr marL="342900" indent="-342900" algn="ctr">
              <a:buAutoNum type="arabicPeriod"/>
            </a:pPr>
            <a:r>
              <a:rPr lang="en-US" i="1" dirty="0"/>
              <a:t>Schoolid2</a:t>
            </a:r>
          </a:p>
          <a:p>
            <a:pPr marL="342900" indent="-342900" algn="ctr">
              <a:buAutoNum type="arabicPeriod"/>
            </a:pPr>
            <a:r>
              <a:rPr lang="en-US" i="1" dirty="0"/>
              <a:t>Schoolid3</a:t>
            </a:r>
          </a:p>
          <a:p>
            <a:pPr algn="ctr"/>
            <a:r>
              <a:rPr lang="en-US" dirty="0"/>
              <a:t> </a:t>
            </a:r>
          </a:p>
          <a:p>
            <a:pPr algn="ctr"/>
            <a:endParaRPr lang="en-US" dirty="0"/>
          </a:p>
          <a:p>
            <a:pPr algn="ctr"/>
            <a:endParaRPr lang="en-US" dirty="0"/>
          </a:p>
          <a:p>
            <a:pPr algn="ctr"/>
            <a:endParaRPr lang="en-US" dirty="0"/>
          </a:p>
          <a:p>
            <a:pPr algn="ctr"/>
            <a:endParaRPr lang="en-US" dirty="0"/>
          </a:p>
          <a:p>
            <a:pPr algn="ctr"/>
            <a:endParaRPr lang="en-US" dirty="0"/>
          </a:p>
        </p:txBody>
      </p:sp>
      <p:sp>
        <p:nvSpPr>
          <p:cNvPr id="16" name="Flowchart: Alternate Process 15">
            <a:extLst>
              <a:ext uri="{FF2B5EF4-FFF2-40B4-BE49-F238E27FC236}">
                <a16:creationId xmlns:a16="http://schemas.microsoft.com/office/drawing/2014/main" id="{AB153D1A-21D7-466B-B0F5-9064351165B5}"/>
              </a:ext>
            </a:extLst>
          </p:cNvPr>
          <p:cNvSpPr/>
          <p:nvPr/>
        </p:nvSpPr>
        <p:spPr>
          <a:xfrm>
            <a:off x="9724334" y="1253158"/>
            <a:ext cx="2199861" cy="3756163"/>
          </a:xfrm>
          <a:prstGeom prst="flowChartAlternateProcess">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endParaRPr lang="en-US" dirty="0">
              <a:solidFill>
                <a:schemeClr val="tx1"/>
              </a:solidFill>
            </a:endParaRPr>
          </a:p>
          <a:p>
            <a:pPr algn="ctr"/>
            <a:r>
              <a:rPr lang="en-US" b="1" dirty="0">
                <a:solidFill>
                  <a:schemeClr val="tx1"/>
                </a:solidFill>
                <a:latin typeface="Aharoni" panose="02010803020104030203" pitchFamily="2" charset="-79"/>
                <a:cs typeface="Aharoni" panose="02010803020104030203" pitchFamily="2" charset="-79"/>
              </a:rPr>
              <a:t>Numerical</a:t>
            </a:r>
          </a:p>
          <a:p>
            <a:pPr algn="ctr"/>
            <a:r>
              <a:rPr lang="en-US" b="1" dirty="0">
                <a:solidFill>
                  <a:schemeClr val="tx1"/>
                </a:solidFill>
                <a:latin typeface="Aharoni" panose="02010803020104030203" pitchFamily="2" charset="-79"/>
                <a:cs typeface="Aharoni" panose="02010803020104030203" pitchFamily="2" charset="-79"/>
              </a:rPr>
              <a:t>Variable</a:t>
            </a:r>
          </a:p>
          <a:p>
            <a:pPr algn="ctr"/>
            <a:endParaRPr lang="en-US" dirty="0"/>
          </a:p>
          <a:p>
            <a:pPr marL="342900" indent="-342900" algn="ctr">
              <a:buAutoNum type="arabicPeriod"/>
            </a:pPr>
            <a:r>
              <a:rPr lang="en-US" i="1" dirty="0" err="1"/>
              <a:t>ReadK</a:t>
            </a:r>
            <a:endParaRPr lang="en-US" i="1" dirty="0"/>
          </a:p>
          <a:p>
            <a:pPr marL="342900" indent="-342900" algn="ctr">
              <a:buAutoNum type="arabicPeriod"/>
            </a:pPr>
            <a:r>
              <a:rPr lang="en-US" i="1" dirty="0"/>
              <a:t>Read1</a:t>
            </a:r>
          </a:p>
          <a:p>
            <a:pPr marL="342900" indent="-342900" algn="ctr">
              <a:buAutoNum type="arabicPeriod"/>
            </a:pPr>
            <a:r>
              <a:rPr lang="en-US" i="1" dirty="0"/>
              <a:t>Read2</a:t>
            </a:r>
          </a:p>
          <a:p>
            <a:pPr marL="342900" indent="-342900" algn="ctr">
              <a:buAutoNum type="arabicPeriod"/>
            </a:pPr>
            <a:r>
              <a:rPr lang="en-US" i="1" dirty="0"/>
              <a:t>Read3</a:t>
            </a:r>
          </a:p>
          <a:p>
            <a:pPr marL="342900" indent="-342900" algn="ctr">
              <a:buAutoNum type="arabicPeriod"/>
            </a:pPr>
            <a:r>
              <a:rPr lang="en-US" i="1" dirty="0" err="1"/>
              <a:t>MathK</a:t>
            </a:r>
            <a:endParaRPr lang="en-US" i="1" dirty="0"/>
          </a:p>
          <a:p>
            <a:pPr marL="342900" indent="-342900" algn="ctr">
              <a:buAutoNum type="arabicPeriod"/>
            </a:pPr>
            <a:r>
              <a:rPr lang="en-US" i="1" dirty="0"/>
              <a:t>Math1</a:t>
            </a:r>
          </a:p>
          <a:p>
            <a:pPr marL="342900" indent="-342900" algn="ctr">
              <a:buAutoNum type="arabicPeriod"/>
            </a:pPr>
            <a:r>
              <a:rPr lang="en-US" i="1" dirty="0"/>
              <a:t>Math2</a:t>
            </a:r>
          </a:p>
          <a:p>
            <a:pPr marL="342900" indent="-342900" algn="ctr">
              <a:buAutoNum type="arabicPeriod"/>
            </a:pPr>
            <a:r>
              <a:rPr lang="en-US" i="1" dirty="0"/>
              <a:t>Math3</a:t>
            </a:r>
          </a:p>
          <a:p>
            <a:pPr marL="342900" indent="-342900" algn="ctr">
              <a:buAutoNum type="arabicPeriod"/>
            </a:pPr>
            <a:r>
              <a:rPr lang="en-US" i="1" dirty="0" err="1"/>
              <a:t>ExperienceK</a:t>
            </a:r>
            <a:endParaRPr lang="en-US" i="1" dirty="0"/>
          </a:p>
          <a:p>
            <a:pPr marL="342900" indent="-342900" algn="ctr">
              <a:buAutoNum type="arabicPeriod"/>
            </a:pPr>
            <a:r>
              <a:rPr lang="en-US" i="1" dirty="0"/>
              <a:t>Experience1</a:t>
            </a:r>
          </a:p>
          <a:p>
            <a:pPr marL="342900" indent="-342900" algn="ctr">
              <a:buAutoNum type="arabicPeriod"/>
            </a:pPr>
            <a:r>
              <a:rPr lang="en-US" i="1" dirty="0"/>
              <a:t>Experience2</a:t>
            </a:r>
          </a:p>
          <a:p>
            <a:pPr marL="342900" indent="-342900" algn="ctr">
              <a:buAutoNum type="arabicPeriod"/>
            </a:pPr>
            <a:r>
              <a:rPr lang="en-US" i="1" dirty="0"/>
              <a:t>Experience3</a:t>
            </a:r>
          </a:p>
          <a:p>
            <a:pPr algn="ctr"/>
            <a:r>
              <a:rPr lang="en-US" dirty="0"/>
              <a:t> </a:t>
            </a:r>
          </a:p>
          <a:p>
            <a:pPr algn="ctr"/>
            <a:endParaRPr lang="en-US" dirty="0"/>
          </a:p>
          <a:p>
            <a:pPr algn="ctr"/>
            <a:endParaRPr lang="en-US" dirty="0"/>
          </a:p>
          <a:p>
            <a:pPr algn="ctr"/>
            <a:endParaRPr lang="en-US" dirty="0"/>
          </a:p>
          <a:p>
            <a:pPr algn="ctr"/>
            <a:endParaRPr lang="en-US" dirty="0"/>
          </a:p>
          <a:p>
            <a:pPr algn="ctr"/>
            <a:endParaRPr lang="en-US" dirty="0"/>
          </a:p>
        </p:txBody>
      </p:sp>
      <p:cxnSp>
        <p:nvCxnSpPr>
          <p:cNvPr id="18" name="Straight Connector 17">
            <a:extLst>
              <a:ext uri="{FF2B5EF4-FFF2-40B4-BE49-F238E27FC236}">
                <a16:creationId xmlns:a16="http://schemas.microsoft.com/office/drawing/2014/main" id="{21940A1C-285E-4037-B860-581815D66B8A}"/>
              </a:ext>
            </a:extLst>
          </p:cNvPr>
          <p:cNvCxnSpPr>
            <a:cxnSpLocks/>
            <a:stCxn id="6" idx="1"/>
            <a:endCxn id="8" idx="3"/>
          </p:cNvCxnSpPr>
          <p:nvPr/>
        </p:nvCxnSpPr>
        <p:spPr>
          <a:xfrm rot="10800000" flipV="1">
            <a:off x="2267679" y="2037829"/>
            <a:ext cx="2456724" cy="1719162"/>
          </a:xfrm>
          <a:prstGeom prst="curvedConnector3">
            <a:avLst>
              <a:gd name="adj1" fmla="val 50000"/>
            </a:avLst>
          </a:prstGeom>
          <a:ln w="9525" cap="flat" cmpd="sng" algn="ctr">
            <a:solidFill>
              <a:schemeClr val="accent3">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7">
            <a:extLst>
              <a:ext uri="{FF2B5EF4-FFF2-40B4-BE49-F238E27FC236}">
                <a16:creationId xmlns:a16="http://schemas.microsoft.com/office/drawing/2014/main" id="{B2AED9C2-5D51-4C39-9D53-0D618FD13642}"/>
              </a:ext>
            </a:extLst>
          </p:cNvPr>
          <p:cNvCxnSpPr>
            <a:cxnSpLocks/>
            <a:stCxn id="6" idx="4"/>
            <a:endCxn id="16" idx="1"/>
          </p:cNvCxnSpPr>
          <p:nvPr/>
        </p:nvCxnSpPr>
        <p:spPr>
          <a:xfrm>
            <a:off x="7467597" y="2037829"/>
            <a:ext cx="2256737" cy="1093411"/>
          </a:xfrm>
          <a:prstGeom prst="curvedConnector3">
            <a:avLst>
              <a:gd name="adj1" fmla="val 50000"/>
            </a:avLst>
          </a:prstGeom>
          <a:ln w="9525" cap="flat" cmpd="sng" algn="ctr">
            <a:solidFill>
              <a:schemeClr val="accent3">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17">
            <a:extLst>
              <a:ext uri="{FF2B5EF4-FFF2-40B4-BE49-F238E27FC236}">
                <a16:creationId xmlns:a16="http://schemas.microsoft.com/office/drawing/2014/main" id="{930EF82C-7641-446D-B760-D31D0E3D5AEF}"/>
              </a:ext>
            </a:extLst>
          </p:cNvPr>
          <p:cNvCxnSpPr>
            <a:cxnSpLocks/>
            <a:stCxn id="6" idx="2"/>
            <a:endCxn id="15" idx="0"/>
          </p:cNvCxnSpPr>
          <p:nvPr/>
        </p:nvCxnSpPr>
        <p:spPr>
          <a:xfrm rot="16200000" flipH="1">
            <a:off x="5527744" y="3453778"/>
            <a:ext cx="381584" cy="940460"/>
          </a:xfrm>
          <a:prstGeom prst="curvedConnector3">
            <a:avLst>
              <a:gd name="adj1" fmla="val 50000"/>
            </a:avLst>
          </a:prstGeom>
          <a:ln w="9525" cap="flat" cmpd="sng" algn="ctr">
            <a:solidFill>
              <a:schemeClr val="accent3">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2E527146-895C-48CE-BFE5-C0CD14DFF27D}"/>
              </a:ext>
            </a:extLst>
          </p:cNvPr>
          <p:cNvSpPr txBox="1"/>
          <p:nvPr/>
        </p:nvSpPr>
        <p:spPr>
          <a:xfrm>
            <a:off x="3618622" y="5117068"/>
            <a:ext cx="1523999" cy="646331"/>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Index Variable</a:t>
            </a:r>
          </a:p>
        </p:txBody>
      </p:sp>
      <p:cxnSp>
        <p:nvCxnSpPr>
          <p:cNvPr id="30" name="Straight Connector 17">
            <a:extLst>
              <a:ext uri="{FF2B5EF4-FFF2-40B4-BE49-F238E27FC236}">
                <a16:creationId xmlns:a16="http://schemas.microsoft.com/office/drawing/2014/main" id="{B56BCC35-5D04-479C-81E5-A32D89846026}"/>
              </a:ext>
            </a:extLst>
          </p:cNvPr>
          <p:cNvCxnSpPr>
            <a:cxnSpLocks/>
            <a:stCxn id="6" idx="3"/>
            <a:endCxn id="15" idx="0"/>
          </p:cNvCxnSpPr>
          <p:nvPr/>
        </p:nvCxnSpPr>
        <p:spPr>
          <a:xfrm rot="5400000">
            <a:off x="6375438" y="3546544"/>
            <a:ext cx="381584" cy="754928"/>
          </a:xfrm>
          <a:prstGeom prst="curvedConnector3">
            <a:avLst>
              <a:gd name="adj1" fmla="val 50000"/>
            </a:avLst>
          </a:prstGeom>
          <a:ln w="9525" cap="flat" cmpd="sng" algn="ctr">
            <a:solidFill>
              <a:schemeClr val="accent3">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6260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1000" autoRev="1" fill="remove"/>
                                        <p:tgtEl>
                                          <p:spTgt spid="6"/>
                                        </p:tgtEl>
                                        <p:attrNameLst>
                                          <p:attrName>style.color</p:attrName>
                                        </p:attrNameLst>
                                      </p:cBhvr>
                                      <p:to>
                                        <a:srgbClr val="FFD965"/>
                                      </p:to>
                                    </p:animClr>
                                    <p:animClr clrSpc="rgb" dir="cw">
                                      <p:cBhvr>
                                        <p:cTn id="7" dur="1000" autoRev="1" fill="remove"/>
                                        <p:tgtEl>
                                          <p:spTgt spid="6"/>
                                        </p:tgtEl>
                                        <p:attrNameLst>
                                          <p:attrName>fillcolor</p:attrName>
                                        </p:attrNameLst>
                                      </p:cBhvr>
                                      <p:to>
                                        <a:srgbClr val="FFD965"/>
                                      </p:to>
                                    </p:animClr>
                                    <p:set>
                                      <p:cBhvr>
                                        <p:cTn id="8" dur="1000" autoRev="1" fill="remove"/>
                                        <p:tgtEl>
                                          <p:spTgt spid="6"/>
                                        </p:tgtEl>
                                        <p:attrNameLst>
                                          <p:attrName>fill.type</p:attrName>
                                        </p:attrNameLst>
                                      </p:cBhvr>
                                      <p:to>
                                        <p:strVal val="solid"/>
                                      </p:to>
                                    </p:set>
                                    <p:set>
                                      <p:cBhvr>
                                        <p:cTn id="9" dur="1000" autoRev="1" fill="remove"/>
                                        <p:tgtEl>
                                          <p:spTgt spid="6"/>
                                        </p:tgtEl>
                                        <p:attrNameLst>
                                          <p:attrName>fill.on</p:attrName>
                                        </p:attrNameLst>
                                      </p:cBhvr>
                                      <p:to>
                                        <p:strVal val="true"/>
                                      </p:to>
                                    </p:set>
                                  </p:childTnLst>
                                </p:cTn>
                              </p:par>
                              <p:par>
                                <p:cTn id="10" presetID="15" presetClass="emph" presetSubtype="0" grpId="0" nodeType="withEffect">
                                  <p:stCondLst>
                                    <p:cond delay="500"/>
                                  </p:stCondLst>
                                  <p:iterate type="lt">
                                    <p:tmAbs val="25"/>
                                  </p:iterate>
                                  <p:childTnLst>
                                    <p:set>
                                      <p:cBhvr override="childStyle">
                                        <p:cTn id="11" dur="500"/>
                                        <p:tgtEl>
                                          <p:spTgt spid="8"/>
                                        </p:tgtEl>
                                        <p:attrNameLst>
                                          <p:attrName>style.fontWeight</p:attrName>
                                        </p:attrNameLst>
                                      </p:cBhvr>
                                      <p:to>
                                        <p:strVal val="bold"/>
                                      </p:to>
                                    </p:set>
                                  </p:childTnLst>
                                </p:cTn>
                              </p:par>
                              <p:par>
                                <p:cTn id="12" presetID="15" presetClass="emph" presetSubtype="0" grpId="0" nodeType="withEffect">
                                  <p:stCondLst>
                                    <p:cond delay="500"/>
                                  </p:stCondLst>
                                  <p:iterate type="lt">
                                    <p:tmAbs val="25"/>
                                  </p:iterate>
                                  <p:childTnLst>
                                    <p:set>
                                      <p:cBhvr override="childStyle">
                                        <p:cTn id="13" dur="750"/>
                                        <p:tgtEl>
                                          <p:spTgt spid="16"/>
                                        </p:tgtEl>
                                        <p:attrNameLst>
                                          <p:attrName>style.fontWeight</p:attrName>
                                        </p:attrNameLst>
                                      </p:cBhvr>
                                      <p:to>
                                        <p:strVal val="bold"/>
                                      </p:to>
                                    </p:set>
                                  </p:childTnLst>
                                </p:cTn>
                              </p:par>
                              <p:par>
                                <p:cTn id="14" presetID="15" presetClass="emph" presetSubtype="0" grpId="0" nodeType="withEffect">
                                  <p:stCondLst>
                                    <p:cond delay="500"/>
                                  </p:stCondLst>
                                  <p:iterate type="lt">
                                    <p:tmAbs val="25"/>
                                  </p:iterate>
                                  <p:childTnLst>
                                    <p:set>
                                      <p:cBhvr override="childStyle">
                                        <p:cTn id="15" dur="1000"/>
                                        <p:tgtEl>
                                          <p:spTgt spid="15"/>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P spid="6"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2875BD-4D7B-41D0-B20D-F533F9353F09}"/>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Description of all Variables:</a:t>
            </a:r>
          </a:p>
        </p:txBody>
      </p:sp>
      <p:sp>
        <p:nvSpPr>
          <p:cNvPr id="28" name="Content Placeholder 11">
            <a:extLst>
              <a:ext uri="{FF2B5EF4-FFF2-40B4-BE49-F238E27FC236}">
                <a16:creationId xmlns:a16="http://schemas.microsoft.com/office/drawing/2014/main" id="{A07D26A4-AFF6-4360-8E38-F5D8E21CFE1F}"/>
              </a:ext>
            </a:extLst>
          </p:cNvPr>
          <p:cNvSpPr>
            <a:spLocks noGrp="1"/>
          </p:cNvSpPr>
          <p:nvPr>
            <p:ph idx="1"/>
          </p:nvPr>
        </p:nvSpPr>
        <p:spPr>
          <a:xfrm>
            <a:off x="217714" y="1622745"/>
            <a:ext cx="11049836" cy="4940717"/>
          </a:xfrm>
        </p:spPr>
        <p:txBody>
          <a:bodyPr anchor="ctr">
            <a:normAutofit fontScale="25000" lnSpcReduction="20000"/>
          </a:bodyPr>
          <a:lstStyle/>
          <a:p>
            <a:pPr marL="0" indent="0">
              <a:buNone/>
            </a:pPr>
            <a:endParaRPr lang="en-US" sz="3400" dirty="0"/>
          </a:p>
          <a:p>
            <a:pPr marL="342900" indent="-342900">
              <a:buFont typeface="+mj-lt"/>
              <a:buAutoNum type="arabicPeriod"/>
            </a:pPr>
            <a:r>
              <a:rPr lang="en-US" sz="5600" dirty="0"/>
              <a:t>    Gender: factor indicating student's gender.</a:t>
            </a:r>
          </a:p>
          <a:p>
            <a:pPr marL="514350" indent="-514350">
              <a:buFont typeface="+mj-lt"/>
              <a:buAutoNum type="arabicPeriod"/>
            </a:pPr>
            <a:r>
              <a:rPr lang="en-US" sz="5600" dirty="0"/>
              <a:t>Ethnicity: factor indicating student's ethnicity with levels "</a:t>
            </a:r>
            <a:r>
              <a:rPr lang="en-US" sz="5600" dirty="0" err="1"/>
              <a:t>cauc</a:t>
            </a:r>
            <a:r>
              <a:rPr lang="en-US" sz="5600" dirty="0"/>
              <a:t>" (Caucasian), "</a:t>
            </a:r>
            <a:r>
              <a:rPr lang="en-US" sz="5600" dirty="0" err="1"/>
              <a:t>afam</a:t>
            </a:r>
            <a:r>
              <a:rPr lang="en-US" sz="5600" dirty="0"/>
              <a:t>" (African-American), "</a:t>
            </a:r>
            <a:r>
              <a:rPr lang="en-US" sz="5600" dirty="0" err="1"/>
              <a:t>asian</a:t>
            </a:r>
            <a:r>
              <a:rPr lang="en-US" sz="5600" dirty="0"/>
              <a:t>" (Asian), "</a:t>
            </a:r>
            <a:r>
              <a:rPr lang="en-US" sz="5600" dirty="0" err="1"/>
              <a:t>hispanic</a:t>
            </a:r>
            <a:r>
              <a:rPr lang="en-US" sz="5600" dirty="0"/>
              <a:t>" (Hispanic), "</a:t>
            </a:r>
            <a:r>
              <a:rPr lang="en-US" sz="5600" dirty="0" err="1"/>
              <a:t>amindian</a:t>
            </a:r>
            <a:r>
              <a:rPr lang="en-US" sz="5600" dirty="0"/>
              <a:t>" (American-Indian) or "other".</a:t>
            </a:r>
          </a:p>
          <a:p>
            <a:pPr marL="514350" indent="-514350">
              <a:buFont typeface="+mj-lt"/>
              <a:buAutoNum type="arabicPeriod"/>
            </a:pPr>
            <a:r>
              <a:rPr lang="en-US" sz="5600" dirty="0"/>
              <a:t>Birth: student's birth quarter (of class </a:t>
            </a:r>
            <a:r>
              <a:rPr lang="en-US" sz="5600" dirty="0" err="1"/>
              <a:t>yearqtr</a:t>
            </a:r>
            <a:r>
              <a:rPr lang="en-US" sz="5600" dirty="0"/>
              <a:t>).</a:t>
            </a:r>
          </a:p>
          <a:p>
            <a:pPr marL="514350" indent="-514350">
              <a:buFont typeface="+mj-lt"/>
              <a:buAutoNum type="arabicPeriod"/>
            </a:pPr>
            <a:r>
              <a:rPr lang="en-US" sz="5600" dirty="0"/>
              <a:t>Stark: factor indicating the STAR class type in kindergarten: regular, small, or regular-with-aide. NA indicates that no STAR class was attended.</a:t>
            </a:r>
          </a:p>
          <a:p>
            <a:pPr marL="514350" indent="-514350">
              <a:buFont typeface="+mj-lt"/>
              <a:buAutoNum type="arabicPeriod"/>
            </a:pPr>
            <a:r>
              <a:rPr lang="en-US" sz="5600" dirty="0"/>
              <a:t>Star1: factor indicating the STAR class type in 1st grade: regular, small, or regular-with-aide. NA indicates that no STAR class was attended.</a:t>
            </a:r>
          </a:p>
          <a:p>
            <a:pPr marL="514350" indent="-514350">
              <a:buFont typeface="+mj-lt"/>
              <a:buAutoNum type="arabicPeriod"/>
            </a:pPr>
            <a:r>
              <a:rPr lang="en-US" sz="5600" dirty="0"/>
              <a:t>Star2: factor indicating the STAR class type in 2nd grade: regular, small, or regular-with-aide. NA indicates that no STAR class was attended.</a:t>
            </a:r>
          </a:p>
          <a:p>
            <a:pPr marL="514350" indent="-514350">
              <a:buFont typeface="+mj-lt"/>
              <a:buAutoNum type="arabicPeriod"/>
            </a:pPr>
            <a:r>
              <a:rPr lang="en-US" sz="5600" dirty="0"/>
              <a:t>Star3: factor indicating the STAR class type in 3rd grade: regular, small, or regular-with-aide. NA indicates that no STAR class was attended.</a:t>
            </a:r>
          </a:p>
          <a:p>
            <a:pPr marL="514350" indent="-514350">
              <a:buFont typeface="+mj-lt"/>
              <a:buAutoNum type="arabicPeriod"/>
            </a:pPr>
            <a:r>
              <a:rPr lang="en-US" sz="5600" dirty="0" err="1"/>
              <a:t>Readk</a:t>
            </a:r>
            <a:r>
              <a:rPr lang="en-US" sz="5600" dirty="0"/>
              <a:t>: total reading scaled score in kindergarten.</a:t>
            </a:r>
          </a:p>
          <a:p>
            <a:pPr marL="514350" indent="-514350">
              <a:buFont typeface="+mj-lt"/>
              <a:buAutoNum type="arabicPeriod"/>
            </a:pPr>
            <a:r>
              <a:rPr lang="en-US" sz="5600" dirty="0"/>
              <a:t>Read1: total reading scaled score in 1st grade.</a:t>
            </a:r>
          </a:p>
          <a:p>
            <a:pPr marL="514350" indent="-514350">
              <a:buFont typeface="+mj-lt"/>
              <a:buAutoNum type="arabicPeriod"/>
            </a:pPr>
            <a:r>
              <a:rPr lang="en-US" sz="5600" dirty="0"/>
              <a:t>Read2: total reading scaled score in 2nd grade.</a:t>
            </a:r>
          </a:p>
          <a:p>
            <a:pPr marL="514350" indent="-514350">
              <a:buFont typeface="+mj-lt"/>
              <a:buAutoNum type="arabicPeriod"/>
            </a:pPr>
            <a:r>
              <a:rPr lang="en-US" sz="5600" dirty="0"/>
              <a:t>Read3: total reading scaled score in 3rd grade.</a:t>
            </a:r>
          </a:p>
          <a:p>
            <a:pPr marL="514350" indent="-514350">
              <a:buFont typeface="+mj-lt"/>
              <a:buAutoNum type="arabicPeriod"/>
            </a:pPr>
            <a:r>
              <a:rPr lang="en-US" sz="5600" dirty="0" err="1"/>
              <a:t>Mathk</a:t>
            </a:r>
            <a:r>
              <a:rPr lang="en-US" sz="5600" dirty="0"/>
              <a:t>: total math scaled score in kindergarten.</a:t>
            </a:r>
          </a:p>
          <a:p>
            <a:pPr marL="514350" indent="-514350">
              <a:buFont typeface="+mj-lt"/>
              <a:buAutoNum type="arabicPeriod"/>
            </a:pPr>
            <a:r>
              <a:rPr lang="en-US" sz="5600" dirty="0"/>
              <a:t>Math1: total math scaled score in 1st grade.</a:t>
            </a:r>
          </a:p>
          <a:p>
            <a:pPr marL="514350" indent="-514350">
              <a:buFont typeface="+mj-lt"/>
              <a:buAutoNum type="arabicPeriod"/>
            </a:pPr>
            <a:r>
              <a:rPr lang="en-US" sz="5600" dirty="0"/>
              <a:t>Math2: total math scaled score in 2nd grade.</a:t>
            </a:r>
          </a:p>
          <a:p>
            <a:pPr marL="514350" indent="-514350">
              <a:buFont typeface="+mj-lt"/>
              <a:buAutoNum type="arabicPeriod"/>
            </a:pPr>
            <a:r>
              <a:rPr lang="en-US" sz="5600" dirty="0"/>
              <a:t>Math3: total math scaled score in 3rd grade.</a:t>
            </a:r>
          </a:p>
          <a:p>
            <a:pPr marL="514350" indent="-514350">
              <a:buFont typeface="+mj-lt"/>
              <a:buAutoNum type="arabicPeriod"/>
            </a:pPr>
            <a:endParaRPr lang="en-US" sz="500" dirty="0"/>
          </a:p>
        </p:txBody>
      </p:sp>
    </p:spTree>
    <p:extLst>
      <p:ext uri="{BB962C8B-B14F-4D97-AF65-F5344CB8AC3E}">
        <p14:creationId xmlns:p14="http://schemas.microsoft.com/office/powerpoint/2010/main" val="3026903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BED1B3-E4C8-4F7A-ADCA-1A7E6106A319}"/>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Description of all Variables:</a:t>
            </a:r>
          </a:p>
        </p:txBody>
      </p:sp>
      <p:sp>
        <p:nvSpPr>
          <p:cNvPr id="5" name="TextBox 4">
            <a:extLst>
              <a:ext uri="{FF2B5EF4-FFF2-40B4-BE49-F238E27FC236}">
                <a16:creationId xmlns:a16="http://schemas.microsoft.com/office/drawing/2014/main" id="{A4A01E94-891D-4188-8A27-3E3E5DCAA1B6}"/>
              </a:ext>
            </a:extLst>
          </p:cNvPr>
          <p:cNvSpPr txBox="1"/>
          <p:nvPr/>
        </p:nvSpPr>
        <p:spPr>
          <a:xfrm>
            <a:off x="0" y="1590741"/>
            <a:ext cx="12191996" cy="5267259"/>
          </a:xfrm>
          <a:prstGeom prst="rect">
            <a:avLst/>
          </a:prstGeom>
        </p:spPr>
        <p:txBody>
          <a:bodyPr vert="horz" lIns="91440" tIns="45720" rIns="91440" bIns="45720" rtlCol="0" anchor="ctr">
            <a:noAutofit/>
          </a:bodyPr>
          <a:lstStyle/>
          <a:p>
            <a:pPr marL="57150" algn="just">
              <a:spcAft>
                <a:spcPts val="600"/>
              </a:spcAft>
            </a:pPr>
            <a:r>
              <a:rPr lang="en-US" sz="1400" dirty="0"/>
              <a:t> 16.            </a:t>
            </a:r>
            <a:r>
              <a:rPr lang="en-US" sz="1400" dirty="0" err="1"/>
              <a:t>lunchk</a:t>
            </a:r>
            <a:r>
              <a:rPr lang="en-US" sz="1400" dirty="0"/>
              <a:t>: factor indicating whether the student qualified for free lunch in kindergarten.</a:t>
            </a:r>
          </a:p>
          <a:p>
            <a:pPr marL="57150" algn="just">
              <a:spcAft>
                <a:spcPts val="600"/>
              </a:spcAft>
            </a:pPr>
            <a:r>
              <a:rPr lang="en-US" sz="1400" dirty="0"/>
              <a:t> 17.            lunch1: factor indicating whether the student qualified for free lunch in 1st grade.</a:t>
            </a:r>
          </a:p>
          <a:p>
            <a:pPr marL="57150" algn="just">
              <a:spcAft>
                <a:spcPts val="600"/>
              </a:spcAft>
            </a:pPr>
            <a:r>
              <a:rPr lang="en-US" sz="1400" dirty="0"/>
              <a:t> 18.           lunch2: factor indicating whether the student qualified for free lunch in 2nd grade.</a:t>
            </a:r>
          </a:p>
          <a:p>
            <a:pPr marL="57150" algn="just">
              <a:spcAft>
                <a:spcPts val="600"/>
              </a:spcAft>
            </a:pPr>
            <a:r>
              <a:rPr lang="en-US" sz="1400" dirty="0"/>
              <a:t> 19.           lunch3: factor indicating whether the student qualified for free lunch in 3rd grade.</a:t>
            </a:r>
          </a:p>
          <a:p>
            <a:pPr marL="57150" algn="just">
              <a:spcAft>
                <a:spcPts val="600"/>
              </a:spcAft>
            </a:pPr>
            <a:r>
              <a:rPr lang="en-US" sz="1400" dirty="0"/>
              <a:t> 20.           </a:t>
            </a:r>
            <a:r>
              <a:rPr lang="en-US" sz="1400" dirty="0" err="1"/>
              <a:t>schoolk</a:t>
            </a:r>
            <a:r>
              <a:rPr lang="en-US" sz="1400" dirty="0"/>
              <a:t>: factor indicating school type in kindergarten: "inner-city", "suburban", "rural" or "urban".</a:t>
            </a:r>
          </a:p>
          <a:p>
            <a:pPr marL="57150" algn="just">
              <a:spcAft>
                <a:spcPts val="600"/>
              </a:spcAft>
            </a:pPr>
            <a:r>
              <a:rPr lang="en-US" sz="1400" dirty="0"/>
              <a:t> 21.           school1: factor indicating school type in 1st grade: "inner-city", "suburban", "rural" or "urban".</a:t>
            </a:r>
          </a:p>
          <a:p>
            <a:pPr marL="57150" algn="just">
              <a:spcAft>
                <a:spcPts val="600"/>
              </a:spcAft>
            </a:pPr>
            <a:r>
              <a:rPr lang="en-US" sz="1400" dirty="0"/>
              <a:t> 22.           School2: factor indicating school type in 2nd grade: "inner-city", "suburban", "rural" or "urban".</a:t>
            </a:r>
          </a:p>
          <a:p>
            <a:pPr marL="57150" algn="just">
              <a:spcAft>
                <a:spcPts val="600"/>
              </a:spcAft>
            </a:pPr>
            <a:r>
              <a:rPr lang="en-US" sz="1400" dirty="0"/>
              <a:t> 23.           school3: factor indicating school type in 3rd grade: "inner-city", "suburban", "rural" or "urban".</a:t>
            </a:r>
          </a:p>
          <a:p>
            <a:pPr marL="57150" algn="just">
              <a:spcAft>
                <a:spcPts val="600"/>
              </a:spcAft>
            </a:pPr>
            <a:r>
              <a:rPr lang="en-US" sz="1400" dirty="0"/>
              <a:t> 24.           </a:t>
            </a:r>
            <a:r>
              <a:rPr lang="en-US" sz="1400" dirty="0" err="1"/>
              <a:t>degreek</a:t>
            </a:r>
            <a:r>
              <a:rPr lang="en-US" sz="1400" dirty="0"/>
              <a:t>: factor indicating highest degree of kindergarten teacher: "bachelor", "master", "specialist", or "master+".</a:t>
            </a:r>
          </a:p>
          <a:p>
            <a:pPr marL="57150" algn="just">
              <a:spcAft>
                <a:spcPts val="600"/>
              </a:spcAft>
            </a:pPr>
            <a:r>
              <a:rPr lang="en-US" sz="1400" dirty="0"/>
              <a:t> 25.           degree1: factor indicating highest degree of 1st grade teacher: "bachelor", "master", "specialist", or "</a:t>
            </a:r>
            <a:r>
              <a:rPr lang="en-US" sz="1400" dirty="0" err="1"/>
              <a:t>phd</a:t>
            </a:r>
            <a:r>
              <a:rPr lang="en-US" sz="1400" dirty="0"/>
              <a:t>".</a:t>
            </a:r>
          </a:p>
          <a:p>
            <a:pPr marL="57150" algn="just">
              <a:spcAft>
                <a:spcPts val="600"/>
              </a:spcAft>
            </a:pPr>
            <a:r>
              <a:rPr lang="en-US" sz="1400" dirty="0"/>
              <a:t> 26.           degree2 :factor indicating highest degree of 2nd grade teacher: "bachelor", "master", "specialist", or "</a:t>
            </a:r>
            <a:r>
              <a:rPr lang="en-US" sz="1400" dirty="0" err="1"/>
              <a:t>phd</a:t>
            </a:r>
            <a:r>
              <a:rPr lang="en-US" sz="1400" dirty="0"/>
              <a:t>".</a:t>
            </a:r>
          </a:p>
          <a:p>
            <a:pPr marL="57150" algn="just">
              <a:spcAft>
                <a:spcPts val="600"/>
              </a:spcAft>
            </a:pPr>
            <a:r>
              <a:rPr lang="en-US" sz="1400" dirty="0"/>
              <a:t> 27.          degree3: factor indicating highest degree of 3rd grade teacher: "bachelor", "master", "specialist", or "</a:t>
            </a:r>
            <a:r>
              <a:rPr lang="en-US" sz="1400" dirty="0" err="1"/>
              <a:t>phd</a:t>
            </a:r>
            <a:r>
              <a:rPr lang="en-US" sz="1400" dirty="0"/>
              <a:t>". </a:t>
            </a:r>
          </a:p>
          <a:p>
            <a:pPr marL="57150" algn="just">
              <a:spcAft>
                <a:spcPts val="600"/>
              </a:spcAft>
            </a:pPr>
            <a:r>
              <a:rPr lang="en-US" sz="1400" dirty="0"/>
              <a:t> 28.          </a:t>
            </a:r>
            <a:r>
              <a:rPr lang="en-US" sz="1400" dirty="0" err="1"/>
              <a:t>ladderk</a:t>
            </a:r>
            <a:r>
              <a:rPr lang="en-US" sz="1400" dirty="0"/>
              <a:t>: factor indicating teacher's career ladder level in kindergarten: "level1", "level2", "level3", "apprentice", "probation" or "pending".</a:t>
            </a:r>
          </a:p>
          <a:p>
            <a:pPr marL="57150" algn="just">
              <a:spcAft>
                <a:spcPts val="600"/>
              </a:spcAft>
            </a:pPr>
            <a:r>
              <a:rPr lang="en-US" sz="1400" dirty="0"/>
              <a:t> 29.          ladder1:factor indicating teacher's career ladder level in 1st grade: "level1", "level2", "level3", "apprentice", "probation" or "</a:t>
            </a:r>
            <a:r>
              <a:rPr lang="en-US" sz="1400" dirty="0" err="1"/>
              <a:t>noladder</a:t>
            </a:r>
            <a:r>
              <a:rPr lang="en-US" sz="1400" dirty="0"/>
              <a:t>".</a:t>
            </a:r>
          </a:p>
          <a:p>
            <a:pPr marL="57150" algn="just">
              <a:spcAft>
                <a:spcPts val="600"/>
              </a:spcAft>
            </a:pPr>
            <a:r>
              <a:rPr lang="en-US" sz="1400" dirty="0"/>
              <a:t> 30.          ladder2:factor indicating teacher's career ladder level in 2nd grade: "level1", "level2", "level3", "apprentice", "probation" or "</a:t>
            </a:r>
            <a:r>
              <a:rPr lang="en-US" sz="1400" dirty="0" err="1"/>
              <a:t>noladder</a:t>
            </a:r>
            <a:r>
              <a:rPr lang="en-US" sz="1400" dirty="0"/>
              <a:t>".</a:t>
            </a:r>
          </a:p>
          <a:p>
            <a:pPr marL="57150">
              <a:lnSpc>
                <a:spcPct val="90000"/>
              </a:lnSpc>
              <a:spcAft>
                <a:spcPts val="600"/>
              </a:spcAft>
            </a:pPr>
            <a:endParaRPr lang="en-US" sz="1400" dirty="0"/>
          </a:p>
        </p:txBody>
      </p:sp>
    </p:spTree>
    <p:extLst>
      <p:ext uri="{BB962C8B-B14F-4D97-AF65-F5344CB8AC3E}">
        <p14:creationId xmlns:p14="http://schemas.microsoft.com/office/powerpoint/2010/main" val="1110719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88FA0F-23DC-41A1-8157-282CFBCC95EE}"/>
              </a:ext>
            </a:extLst>
          </p:cNvPr>
          <p:cNvSpPr txBox="1"/>
          <p:nvPr/>
        </p:nvSpPr>
        <p:spPr>
          <a:xfrm>
            <a:off x="5" y="1587396"/>
            <a:ext cx="12191995" cy="5267259"/>
          </a:xfrm>
          <a:prstGeom prst="rect">
            <a:avLst/>
          </a:prstGeom>
        </p:spPr>
        <p:txBody>
          <a:bodyPr vert="horz" lIns="91440" tIns="45720" rIns="91440" bIns="45720" rtlCol="0" anchor="ctr">
            <a:normAutofit/>
          </a:bodyPr>
          <a:lstStyle/>
          <a:p>
            <a:pPr marL="57150">
              <a:lnSpc>
                <a:spcPct val="90000"/>
              </a:lnSpc>
              <a:spcAft>
                <a:spcPts val="600"/>
              </a:spcAft>
            </a:pPr>
            <a:r>
              <a:rPr lang="en-US" sz="1600" dirty="0"/>
              <a:t> </a:t>
            </a:r>
            <a:r>
              <a:rPr lang="en-US" sz="1400" dirty="0"/>
              <a:t>31.    ladder3:  factor indicating teacher's career ladder level in 3rd grade: "level1", "level2", "level3", "apprentice", "probation" or "</a:t>
            </a:r>
            <a:r>
              <a:rPr lang="en-US" sz="1400" dirty="0" err="1"/>
              <a:t>noladder</a:t>
            </a:r>
            <a:r>
              <a:rPr lang="en-US" sz="1400" dirty="0"/>
              <a:t>". </a:t>
            </a:r>
          </a:p>
          <a:p>
            <a:pPr marL="57150">
              <a:lnSpc>
                <a:spcPct val="90000"/>
              </a:lnSpc>
              <a:spcAft>
                <a:spcPts val="600"/>
              </a:spcAft>
            </a:pPr>
            <a:r>
              <a:rPr lang="en-US" sz="1400" dirty="0"/>
              <a:t> 32.    </a:t>
            </a:r>
            <a:r>
              <a:rPr lang="en-US" sz="1400" dirty="0" err="1"/>
              <a:t>experiencek</a:t>
            </a:r>
            <a:r>
              <a:rPr lang="en-US" sz="1400" dirty="0"/>
              <a:t>: years of teacher's total teaching experience in kindergarten.</a:t>
            </a:r>
          </a:p>
          <a:p>
            <a:pPr marL="57150">
              <a:lnSpc>
                <a:spcPct val="90000"/>
              </a:lnSpc>
              <a:spcAft>
                <a:spcPts val="600"/>
              </a:spcAft>
            </a:pPr>
            <a:r>
              <a:rPr lang="en-US" sz="1400" dirty="0"/>
              <a:t> 33.    experience1:  years of teacher's total teaching experience in 1st grade.</a:t>
            </a:r>
          </a:p>
          <a:p>
            <a:pPr marL="57150">
              <a:lnSpc>
                <a:spcPct val="90000"/>
              </a:lnSpc>
              <a:spcAft>
                <a:spcPts val="600"/>
              </a:spcAft>
            </a:pPr>
            <a:r>
              <a:rPr lang="en-US" sz="1400" dirty="0"/>
              <a:t> 34.    experience2:  years of teacher's total teaching experience in 2nd grade.</a:t>
            </a:r>
          </a:p>
          <a:p>
            <a:pPr marL="57150">
              <a:lnSpc>
                <a:spcPct val="90000"/>
              </a:lnSpc>
              <a:spcAft>
                <a:spcPts val="600"/>
              </a:spcAft>
            </a:pPr>
            <a:r>
              <a:rPr lang="en-US" sz="1400" dirty="0"/>
              <a:t> 35.    experience3:  years of teacher's total teaching experience in 3rd grade.</a:t>
            </a:r>
          </a:p>
          <a:p>
            <a:pPr marL="57150">
              <a:lnSpc>
                <a:spcPct val="90000"/>
              </a:lnSpc>
              <a:spcAft>
                <a:spcPts val="600"/>
              </a:spcAft>
            </a:pPr>
            <a:r>
              <a:rPr lang="en-US" sz="1400" dirty="0"/>
              <a:t> 36.    </a:t>
            </a:r>
            <a:r>
              <a:rPr lang="en-US" sz="1400" dirty="0" err="1"/>
              <a:t>tethnicityk</a:t>
            </a:r>
            <a:r>
              <a:rPr lang="en-US" sz="1400" dirty="0"/>
              <a:t>:  factor indicating teacher's ethnicity in kindergarten with levels "</a:t>
            </a:r>
            <a:r>
              <a:rPr lang="en-US" sz="1400" dirty="0" err="1"/>
              <a:t>cauc</a:t>
            </a:r>
            <a:r>
              <a:rPr lang="en-US" sz="1400" dirty="0"/>
              <a:t>" (Caucasian) or "</a:t>
            </a:r>
            <a:r>
              <a:rPr lang="en-US" sz="1400" dirty="0" err="1"/>
              <a:t>afam</a:t>
            </a:r>
            <a:r>
              <a:rPr lang="en-US" sz="1400" dirty="0"/>
              <a:t>" (African-American).</a:t>
            </a:r>
          </a:p>
          <a:p>
            <a:pPr marL="57150">
              <a:lnSpc>
                <a:spcPct val="90000"/>
              </a:lnSpc>
              <a:spcAft>
                <a:spcPts val="600"/>
              </a:spcAft>
            </a:pPr>
            <a:r>
              <a:rPr lang="en-US" sz="1400" dirty="0"/>
              <a:t> 37.    tethnicity1:  factor indicating teacher's ethnicity in 1st grade with levels "</a:t>
            </a:r>
            <a:r>
              <a:rPr lang="en-US" sz="1400" dirty="0" err="1"/>
              <a:t>cauc</a:t>
            </a:r>
            <a:r>
              <a:rPr lang="en-US" sz="1400" dirty="0"/>
              <a:t>" (Caucasian) or "</a:t>
            </a:r>
            <a:r>
              <a:rPr lang="en-US" sz="1400" dirty="0" err="1"/>
              <a:t>afam</a:t>
            </a:r>
            <a:r>
              <a:rPr lang="en-US" sz="1400" dirty="0"/>
              <a:t>" (African-American).</a:t>
            </a:r>
          </a:p>
          <a:p>
            <a:pPr marL="57150">
              <a:lnSpc>
                <a:spcPct val="90000"/>
              </a:lnSpc>
              <a:spcAft>
                <a:spcPts val="600"/>
              </a:spcAft>
            </a:pPr>
            <a:r>
              <a:rPr lang="en-US" sz="1400" dirty="0"/>
              <a:t>  38.   tethnicity2:  factor indicating teacher's ethnicity in 2nd grade with levels "</a:t>
            </a:r>
            <a:r>
              <a:rPr lang="en-US" sz="1400" dirty="0" err="1"/>
              <a:t>cauc</a:t>
            </a:r>
            <a:r>
              <a:rPr lang="en-US" sz="1400" dirty="0"/>
              <a:t>" (Caucasian) or "</a:t>
            </a:r>
            <a:r>
              <a:rPr lang="en-US" sz="1400" dirty="0" err="1"/>
              <a:t>afam</a:t>
            </a:r>
            <a:r>
              <a:rPr lang="en-US" sz="1400" dirty="0"/>
              <a:t>" (African-American).</a:t>
            </a:r>
          </a:p>
          <a:p>
            <a:pPr marL="57150">
              <a:lnSpc>
                <a:spcPct val="90000"/>
              </a:lnSpc>
              <a:spcAft>
                <a:spcPts val="600"/>
              </a:spcAft>
            </a:pPr>
            <a:r>
              <a:rPr lang="en-US" sz="1400" dirty="0"/>
              <a:t> 39.    tethnicity3:  factor indicating teacher's ethnicity in 3rd grade with levels "</a:t>
            </a:r>
            <a:r>
              <a:rPr lang="en-US" sz="1400" dirty="0" err="1"/>
              <a:t>cauc</a:t>
            </a:r>
            <a:r>
              <a:rPr lang="en-US" sz="1400" dirty="0"/>
              <a:t>" (Caucasian), "</a:t>
            </a:r>
            <a:r>
              <a:rPr lang="en-US" sz="1400" dirty="0" err="1"/>
              <a:t>afam</a:t>
            </a:r>
            <a:r>
              <a:rPr lang="en-US" sz="1400" dirty="0"/>
              <a:t>" (African-American), or "</a:t>
            </a:r>
            <a:r>
              <a:rPr lang="en-US" sz="1400" dirty="0" err="1"/>
              <a:t>asian</a:t>
            </a:r>
            <a:r>
              <a:rPr lang="en-US" sz="1400" dirty="0"/>
              <a:t>" (Asian).</a:t>
            </a:r>
          </a:p>
          <a:p>
            <a:pPr marL="57150">
              <a:lnSpc>
                <a:spcPct val="90000"/>
              </a:lnSpc>
              <a:spcAft>
                <a:spcPts val="600"/>
              </a:spcAft>
            </a:pPr>
            <a:r>
              <a:rPr lang="en-US" sz="1400" dirty="0"/>
              <a:t> 40.    </a:t>
            </a:r>
            <a:r>
              <a:rPr lang="en-US" sz="1400" dirty="0" err="1"/>
              <a:t>systemk</a:t>
            </a:r>
            <a:r>
              <a:rPr lang="en-US" sz="1400" dirty="0"/>
              <a:t>:  factor indicating school system ID in kindergarten.</a:t>
            </a:r>
          </a:p>
          <a:p>
            <a:pPr marL="57150">
              <a:lnSpc>
                <a:spcPct val="90000"/>
              </a:lnSpc>
              <a:spcAft>
                <a:spcPts val="600"/>
              </a:spcAft>
            </a:pPr>
            <a:r>
              <a:rPr lang="en-US" sz="1400" dirty="0"/>
              <a:t> 41.    system1: factor indicating school system ID in 1st grade.</a:t>
            </a:r>
          </a:p>
          <a:p>
            <a:pPr marL="57150">
              <a:lnSpc>
                <a:spcPct val="90000"/>
              </a:lnSpc>
              <a:spcAft>
                <a:spcPts val="600"/>
              </a:spcAft>
            </a:pPr>
            <a:r>
              <a:rPr lang="en-US" sz="1400" dirty="0"/>
              <a:t> 42.    system2: factor indicating school system ID in 2nd grade.</a:t>
            </a:r>
          </a:p>
          <a:p>
            <a:pPr marL="57150">
              <a:lnSpc>
                <a:spcPct val="90000"/>
              </a:lnSpc>
              <a:spcAft>
                <a:spcPts val="600"/>
              </a:spcAft>
            </a:pPr>
            <a:r>
              <a:rPr lang="en-US" sz="1400" dirty="0"/>
              <a:t> 43.    system3: factor indicating school system ID in 3rd grade.</a:t>
            </a:r>
          </a:p>
          <a:p>
            <a:pPr marL="57150">
              <a:lnSpc>
                <a:spcPct val="90000"/>
              </a:lnSpc>
              <a:spcAft>
                <a:spcPts val="600"/>
              </a:spcAft>
            </a:pPr>
            <a:r>
              <a:rPr lang="en-US" sz="1400" dirty="0"/>
              <a:t> 44.    </a:t>
            </a:r>
            <a:r>
              <a:rPr lang="en-US" sz="1400" dirty="0" err="1"/>
              <a:t>schoolidk</a:t>
            </a:r>
            <a:r>
              <a:rPr lang="en-US" sz="1400" dirty="0"/>
              <a:t>: factor indicating school ID in kindergarten.</a:t>
            </a:r>
          </a:p>
          <a:p>
            <a:pPr marL="57150">
              <a:lnSpc>
                <a:spcPct val="90000"/>
              </a:lnSpc>
              <a:spcAft>
                <a:spcPts val="600"/>
              </a:spcAft>
            </a:pPr>
            <a:r>
              <a:rPr lang="en-US" sz="1400" dirty="0"/>
              <a:t> 45.    schoolid1: factor indicating school ID in 1st grade.</a:t>
            </a:r>
          </a:p>
          <a:p>
            <a:pPr marL="57150">
              <a:lnSpc>
                <a:spcPct val="90000"/>
              </a:lnSpc>
              <a:spcAft>
                <a:spcPts val="600"/>
              </a:spcAft>
            </a:pPr>
            <a:r>
              <a:rPr lang="en-US" sz="1400" dirty="0"/>
              <a:t> 46.    schoolid2: factor indicating school ID in 2nd grade.</a:t>
            </a:r>
          </a:p>
          <a:p>
            <a:pPr marL="57150">
              <a:lnSpc>
                <a:spcPct val="90000"/>
              </a:lnSpc>
              <a:spcAft>
                <a:spcPts val="600"/>
              </a:spcAft>
            </a:pPr>
            <a:r>
              <a:rPr lang="en-US" sz="1400" dirty="0"/>
              <a:t> 47.    schoolid3: factor indicating school ID in 3rd grade.</a:t>
            </a:r>
          </a:p>
        </p:txBody>
      </p:sp>
      <p:sp>
        <p:nvSpPr>
          <p:cNvPr id="4" name="TextBox 3">
            <a:extLst>
              <a:ext uri="{FF2B5EF4-FFF2-40B4-BE49-F238E27FC236}">
                <a16:creationId xmlns:a16="http://schemas.microsoft.com/office/drawing/2014/main" id="{90A8F509-5569-40A2-986D-B18A0873CE34}"/>
              </a:ext>
            </a:extLst>
          </p:cNvPr>
          <p:cNvSpPr txBox="1"/>
          <p:nvPr/>
        </p:nvSpPr>
        <p:spPr>
          <a:xfrm>
            <a:off x="1262744" y="439755"/>
            <a:ext cx="9216568" cy="707886"/>
          </a:xfrm>
          <a:prstGeom prst="rect">
            <a:avLst/>
          </a:prstGeom>
          <a:noFill/>
        </p:spPr>
        <p:txBody>
          <a:bodyPr wrap="square" rtlCol="0">
            <a:spAutoFit/>
          </a:bodyPr>
          <a:lstStyle/>
          <a:p>
            <a:r>
              <a:rPr lang="en-US" sz="4000" kern="1200" dirty="0">
                <a:solidFill>
                  <a:srgbClr val="FFFFFF"/>
                </a:solidFill>
                <a:latin typeface="+mj-lt"/>
                <a:ea typeface="+mj-ea"/>
                <a:cs typeface="+mj-cs"/>
              </a:rPr>
              <a:t> Description of all Variables:</a:t>
            </a:r>
            <a:endParaRPr lang="en-US" sz="4000" dirty="0"/>
          </a:p>
        </p:txBody>
      </p:sp>
    </p:spTree>
    <p:extLst>
      <p:ext uri="{BB962C8B-B14F-4D97-AF65-F5344CB8AC3E}">
        <p14:creationId xmlns:p14="http://schemas.microsoft.com/office/powerpoint/2010/main" val="510888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12171B9-C3BF-4527-AFD8-079DF1350C20}"/>
              </a:ext>
            </a:extLst>
          </p:cNvPr>
          <p:cNvSpPr txBox="1"/>
          <p:nvPr/>
        </p:nvSpPr>
        <p:spPr>
          <a:xfrm>
            <a:off x="232667" y="464442"/>
            <a:ext cx="5136412"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Correlation Plot</a:t>
            </a:r>
          </a:p>
        </p:txBody>
      </p:sp>
      <p:pic>
        <p:nvPicPr>
          <p:cNvPr id="1026" name="Picture 2">
            <a:extLst>
              <a:ext uri="{FF2B5EF4-FFF2-40B4-BE49-F238E27FC236}">
                <a16:creationId xmlns:a16="http://schemas.microsoft.com/office/drawing/2014/main" id="{3DA13D6D-2746-469D-AF91-ADF73B0328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09025" y="32786"/>
            <a:ext cx="7082975" cy="6825214"/>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oup 136">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138" name="Isosceles Triangle 137">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263BE329-AC57-4189-A49E-2D54ABA3CC50}"/>
              </a:ext>
            </a:extLst>
          </p:cNvPr>
          <p:cNvSpPr txBox="1"/>
          <p:nvPr/>
        </p:nvSpPr>
        <p:spPr>
          <a:xfrm>
            <a:off x="116115" y="1528936"/>
            <a:ext cx="5136412" cy="4393982"/>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sz="1700" i="1" dirty="0"/>
              <a:t> Correlation Coefficient = +1:  A perfect positive relationship. (Dark Blue)</a:t>
            </a:r>
          </a:p>
          <a:p>
            <a:pPr indent="-228600">
              <a:lnSpc>
                <a:spcPct val="90000"/>
              </a:lnSpc>
              <a:spcAft>
                <a:spcPts val="600"/>
              </a:spcAft>
              <a:buFont typeface="Arial" panose="020B0604020202020204" pitchFamily="34" charset="0"/>
              <a:buChar char="•"/>
            </a:pPr>
            <a:endParaRPr lang="en-US" sz="1700" i="1" dirty="0"/>
          </a:p>
          <a:p>
            <a:pPr marL="285750" indent="-228600">
              <a:lnSpc>
                <a:spcPct val="90000"/>
              </a:lnSpc>
              <a:spcAft>
                <a:spcPts val="600"/>
              </a:spcAft>
              <a:buFont typeface="Arial" panose="020B0604020202020204" pitchFamily="34" charset="0"/>
              <a:buChar char="•"/>
            </a:pPr>
            <a:r>
              <a:rPr lang="en-US" sz="1700" i="1" dirty="0"/>
              <a:t>Correlation Coefficient = 0.8:  A strong positive relationship (Blue)</a:t>
            </a:r>
          </a:p>
          <a:p>
            <a:pPr indent="-228600">
              <a:lnSpc>
                <a:spcPct val="90000"/>
              </a:lnSpc>
              <a:spcAft>
                <a:spcPts val="600"/>
              </a:spcAft>
              <a:buFont typeface="Arial" panose="020B0604020202020204" pitchFamily="34" charset="0"/>
              <a:buChar char="•"/>
            </a:pPr>
            <a:endParaRPr lang="en-US" sz="1700" i="1" dirty="0"/>
          </a:p>
          <a:p>
            <a:pPr marL="285750" indent="-228600">
              <a:lnSpc>
                <a:spcPct val="90000"/>
              </a:lnSpc>
              <a:spcAft>
                <a:spcPts val="600"/>
              </a:spcAft>
              <a:buFont typeface="Arial" panose="020B0604020202020204" pitchFamily="34" charset="0"/>
              <a:buChar char="•"/>
            </a:pPr>
            <a:r>
              <a:rPr lang="en-US" sz="1700" i="1" dirty="0"/>
              <a:t>Correlation Coefficient = 0.6:  A moderate positive relationship. (Light Blue)</a:t>
            </a:r>
          </a:p>
          <a:p>
            <a:pPr indent="-228600">
              <a:lnSpc>
                <a:spcPct val="90000"/>
              </a:lnSpc>
              <a:spcAft>
                <a:spcPts val="600"/>
              </a:spcAft>
              <a:buFont typeface="Arial" panose="020B0604020202020204" pitchFamily="34" charset="0"/>
              <a:buChar char="•"/>
            </a:pPr>
            <a:endParaRPr lang="en-US" sz="1700" i="1" dirty="0"/>
          </a:p>
          <a:p>
            <a:pPr marL="285750" indent="-228600">
              <a:lnSpc>
                <a:spcPct val="90000"/>
              </a:lnSpc>
              <a:spcAft>
                <a:spcPts val="600"/>
              </a:spcAft>
              <a:buFont typeface="Arial" panose="020B0604020202020204" pitchFamily="34" charset="0"/>
              <a:buChar char="•"/>
            </a:pPr>
            <a:r>
              <a:rPr lang="en-US" sz="1700" i="1" dirty="0"/>
              <a:t>Correlation Coefficient = 0:  No relationship.  </a:t>
            </a:r>
          </a:p>
          <a:p>
            <a:pPr marL="228600" lvl="1">
              <a:lnSpc>
                <a:spcPct val="90000"/>
              </a:lnSpc>
              <a:spcAft>
                <a:spcPts val="600"/>
              </a:spcAft>
            </a:pPr>
            <a:r>
              <a:rPr lang="en-US" sz="1700" i="1" dirty="0"/>
              <a:t>As one value increases, there is no tendency for the other value to change in a specific direction.</a:t>
            </a:r>
          </a:p>
          <a:p>
            <a:pPr marL="228600" lvl="1">
              <a:lnSpc>
                <a:spcPct val="90000"/>
              </a:lnSpc>
              <a:spcAft>
                <a:spcPts val="600"/>
              </a:spcAft>
            </a:pPr>
            <a:r>
              <a:rPr lang="en-US" sz="1700" i="1" dirty="0"/>
              <a:t>         (Light Red / Carrot)</a:t>
            </a:r>
          </a:p>
          <a:p>
            <a:pPr indent="-228600">
              <a:lnSpc>
                <a:spcPct val="90000"/>
              </a:lnSpc>
              <a:spcAft>
                <a:spcPts val="600"/>
              </a:spcAft>
              <a:buFont typeface="Arial" panose="020B0604020202020204" pitchFamily="34" charset="0"/>
              <a:buChar char="•"/>
            </a:pPr>
            <a:endParaRPr lang="en-US" sz="1700" i="1" dirty="0"/>
          </a:p>
          <a:p>
            <a:pPr marL="285750" indent="-228600">
              <a:lnSpc>
                <a:spcPct val="90000"/>
              </a:lnSpc>
              <a:spcAft>
                <a:spcPts val="600"/>
              </a:spcAft>
              <a:buFont typeface="Arial" panose="020B0604020202020204" pitchFamily="34" charset="0"/>
              <a:buChar char="•"/>
            </a:pPr>
            <a:r>
              <a:rPr lang="en-US" sz="1700" i="1" dirty="0"/>
              <a:t>Correlation Coefficient = -1:  A perfect negative relationship. (Red)</a:t>
            </a:r>
          </a:p>
        </p:txBody>
      </p:sp>
      <p:grpSp>
        <p:nvGrpSpPr>
          <p:cNvPr id="141" name="Group 140">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42" name="Isosceles Triangle 14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662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66DF02D1-CB0B-43AD-8A6A-186E6E89474E}"/>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i="0" kern="1200">
                <a:solidFill>
                  <a:srgbClr val="FFFFFF"/>
                </a:solidFill>
                <a:effectLst/>
                <a:latin typeface="+mj-lt"/>
                <a:ea typeface="+mj-ea"/>
                <a:cs typeface="+mj-cs"/>
              </a:rPr>
              <a:t>Scatter Plots For Strongly Correlated Variables</a:t>
            </a:r>
          </a:p>
        </p:txBody>
      </p:sp>
      <p:pic>
        <p:nvPicPr>
          <p:cNvPr id="3074" name="Picture 2">
            <a:extLst>
              <a:ext uri="{FF2B5EF4-FFF2-40B4-BE49-F238E27FC236}">
                <a16:creationId xmlns:a16="http://schemas.microsoft.com/office/drawing/2014/main" id="{3FBBAFF1-C0F3-4F69-A302-92E8618A97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95807" y="37968"/>
            <a:ext cx="7238989" cy="661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81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1" name="Rectangle 7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2" name="Rectangle 7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3A3290FE-AA28-4D3D-A21A-FF38B2A8E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3"/>
          <a:stretch/>
        </p:blipFill>
        <p:spPr bwMode="auto">
          <a:xfrm>
            <a:off x="4038599" y="10"/>
            <a:ext cx="8160026" cy="6875809"/>
          </a:xfrm>
          <a:prstGeom prst="rect">
            <a:avLst/>
          </a:prstGeom>
          <a:noFill/>
          <a:extLst>
            <a:ext uri="{909E8E84-426E-40DD-AFC4-6F175D3DCCD1}">
              <a14:hiddenFill xmlns:a14="http://schemas.microsoft.com/office/drawing/2010/main">
                <a:solidFill>
                  <a:srgbClr val="FFFFFF"/>
                </a:solidFill>
              </a14:hiddenFill>
            </a:ext>
          </a:extLst>
        </p:spPr>
      </p:pic>
      <p:sp>
        <p:nvSpPr>
          <p:cNvPr id="4103" name="Freeform: Shape 7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0493B28B-EDD9-4ADA-B04D-66AEAE924651}"/>
              </a:ext>
            </a:extLst>
          </p:cNvPr>
          <p:cNvSpPr txBox="1"/>
          <p:nvPr/>
        </p:nvSpPr>
        <p:spPr>
          <a:xfrm>
            <a:off x="534473" y="2950387"/>
            <a:ext cx="3052293" cy="353140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i="0" dirty="0">
                <a:solidFill>
                  <a:srgbClr val="FFFFFF"/>
                </a:solidFill>
                <a:effectLst/>
                <a:latin typeface="+mj-lt"/>
                <a:ea typeface="+mj-ea"/>
                <a:cs typeface="+mj-cs"/>
              </a:rPr>
              <a:t>Outliers:</a:t>
            </a:r>
          </a:p>
          <a:p>
            <a:pPr>
              <a:lnSpc>
                <a:spcPct val="90000"/>
              </a:lnSpc>
              <a:spcBef>
                <a:spcPct val="0"/>
              </a:spcBef>
              <a:spcAft>
                <a:spcPts val="600"/>
              </a:spcAft>
            </a:pPr>
            <a:r>
              <a:rPr lang="en-US" sz="2800" i="1" dirty="0" err="1">
                <a:solidFill>
                  <a:srgbClr val="FFFFFF"/>
                </a:solidFill>
                <a:latin typeface="+mj-lt"/>
                <a:ea typeface="+mj-ea"/>
                <a:cs typeface="+mj-cs"/>
              </a:rPr>
              <a:t>Readk</a:t>
            </a:r>
            <a:r>
              <a:rPr lang="en-US" sz="2800" i="1" dirty="0">
                <a:solidFill>
                  <a:srgbClr val="FFFFFF"/>
                </a:solidFill>
                <a:latin typeface="+mj-lt"/>
                <a:ea typeface="+mj-ea"/>
                <a:cs typeface="+mj-cs"/>
              </a:rPr>
              <a:t> to Math3 have outlier's data, except read 1.</a:t>
            </a:r>
            <a:endParaRPr lang="en-US" sz="2800" i="1" dirty="0">
              <a:solidFill>
                <a:srgbClr val="FFFFFF"/>
              </a:solidFill>
              <a:effectLst/>
              <a:latin typeface="+mj-lt"/>
              <a:ea typeface="+mj-ea"/>
              <a:cs typeface="+mj-cs"/>
            </a:endParaRPr>
          </a:p>
        </p:txBody>
      </p:sp>
    </p:spTree>
    <p:extLst>
      <p:ext uri="{BB962C8B-B14F-4D97-AF65-F5344CB8AC3E}">
        <p14:creationId xmlns:p14="http://schemas.microsoft.com/office/powerpoint/2010/main" val="420518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740DC5-C2A9-415A-99D9-0DDDFCAEC4A3}"/>
              </a:ext>
            </a:extLst>
          </p:cNvPr>
          <p:cNvSpPr txBox="1"/>
          <p:nvPr/>
        </p:nvSpPr>
        <p:spPr>
          <a:xfrm>
            <a:off x="643278" y="2688916"/>
            <a:ext cx="3571810" cy="17072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i="1" kern="1200" dirty="0">
                <a:solidFill>
                  <a:schemeClr val="tx1"/>
                </a:solidFill>
                <a:effectLst/>
                <a:latin typeface="+mj-lt"/>
                <a:ea typeface="+mj-ea"/>
                <a:cs typeface="+mj-cs"/>
              </a:rPr>
              <a:t>Students Gender</a:t>
            </a:r>
          </a:p>
          <a:p>
            <a:pPr>
              <a:lnSpc>
                <a:spcPct val="90000"/>
              </a:lnSpc>
              <a:spcBef>
                <a:spcPct val="0"/>
              </a:spcBef>
              <a:spcAft>
                <a:spcPts val="600"/>
              </a:spcAft>
            </a:pPr>
            <a:r>
              <a:rPr lang="en-US" sz="3600" b="1" i="1" kern="1200" dirty="0">
                <a:solidFill>
                  <a:schemeClr val="tx1"/>
                </a:solidFill>
                <a:latin typeface="+mj-lt"/>
                <a:ea typeface="+mj-ea"/>
                <a:cs typeface="+mj-cs"/>
              </a:rPr>
              <a:t>Breakdown in the entire </a:t>
            </a:r>
            <a:r>
              <a:rPr lang="en-US" sz="3600" b="1" i="1" dirty="0">
                <a:latin typeface="+mj-lt"/>
                <a:ea typeface="+mj-ea"/>
                <a:cs typeface="+mj-cs"/>
              </a:rPr>
              <a:t>dataset</a:t>
            </a:r>
            <a:r>
              <a:rPr lang="en-US" sz="3600" b="1" i="1" kern="1200" dirty="0">
                <a:solidFill>
                  <a:schemeClr val="tx1"/>
                </a:solidFill>
                <a:latin typeface="+mj-lt"/>
                <a:ea typeface="+mj-ea"/>
                <a:cs typeface="+mj-cs"/>
              </a:rPr>
              <a:t>.</a:t>
            </a:r>
            <a:endParaRPr lang="en-US" sz="3600" b="1" i="1" kern="1200" dirty="0">
              <a:solidFill>
                <a:schemeClr val="tx1"/>
              </a:solidFill>
              <a:effectLst/>
              <a:latin typeface="+mj-lt"/>
              <a:ea typeface="+mj-ea"/>
              <a:cs typeface="+mj-cs"/>
            </a:endParaRP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8F97CC54-B0B3-44D4-B8D0-9FDDE136FB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15088" y="0"/>
            <a:ext cx="797691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CCBF6B-A673-4F26-9457-D4E02002A41A}"/>
              </a:ext>
            </a:extLst>
          </p:cNvPr>
          <p:cNvSpPr txBox="1"/>
          <p:nvPr/>
        </p:nvSpPr>
        <p:spPr>
          <a:xfrm>
            <a:off x="377372" y="651961"/>
            <a:ext cx="4354284" cy="461665"/>
          </a:xfrm>
          <a:prstGeom prst="rect">
            <a:avLst/>
          </a:prstGeom>
          <a:noFill/>
        </p:spPr>
        <p:txBody>
          <a:bodyPr wrap="square">
            <a:spAutoFit/>
          </a:bodyPr>
          <a:lstStyle/>
          <a:p>
            <a:r>
              <a:rPr lang="en-US" sz="2400" b="1" i="0" kern="1200" dirty="0">
                <a:solidFill>
                  <a:schemeClr val="tx1"/>
                </a:solidFill>
                <a:effectLst/>
                <a:latin typeface="Amasis MT Pro" panose="02040504050005020304" pitchFamily="18" charset="0"/>
                <a:ea typeface="+mj-ea"/>
                <a:cs typeface="+mj-cs"/>
              </a:rPr>
              <a:t>Categorical analysis </a:t>
            </a:r>
            <a:endParaRPr lang="en-US" sz="2400" dirty="0">
              <a:latin typeface="Amasis MT Pro" panose="02040504050005020304" pitchFamily="18" charset="0"/>
            </a:endParaRPr>
          </a:p>
        </p:txBody>
      </p:sp>
    </p:spTree>
    <p:extLst>
      <p:ext uri="{BB962C8B-B14F-4D97-AF65-F5344CB8AC3E}">
        <p14:creationId xmlns:p14="http://schemas.microsoft.com/office/powerpoint/2010/main" val="3962558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descr="Skydivers make a formation above the clouds">
            <a:extLst>
              <a:ext uri="{FF2B5EF4-FFF2-40B4-BE49-F238E27FC236}">
                <a16:creationId xmlns:a16="http://schemas.microsoft.com/office/drawing/2014/main" id="{6CF4A660-3ECD-42C4-87EE-B6B91ADFB333}"/>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2F244C6-4301-4971-B2A9-662B48C9D9E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n w="22225">
                  <a:solidFill>
                    <a:schemeClr val="tx1"/>
                  </a:solidFill>
                  <a:miter lim="800000"/>
                </a:ln>
                <a:solidFill>
                  <a:srgbClr val="FFFFFF"/>
                </a:solidFill>
              </a:rPr>
              <a:t>Team Introduction</a:t>
            </a:r>
          </a:p>
        </p:txBody>
      </p:sp>
      <p:sp>
        <p:nvSpPr>
          <p:cNvPr id="4" name="TextBox 3">
            <a:extLst>
              <a:ext uri="{FF2B5EF4-FFF2-40B4-BE49-F238E27FC236}">
                <a16:creationId xmlns:a16="http://schemas.microsoft.com/office/drawing/2014/main" id="{30AF69C0-033B-400F-81DA-3395A6ED6960}"/>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rgbClr val="FFFFFF"/>
                </a:solidFill>
              </a:rPr>
              <a:t>Group No: 11</a:t>
            </a:r>
          </a:p>
          <a:p>
            <a:pPr indent="-228600">
              <a:lnSpc>
                <a:spcPct val="90000"/>
              </a:lnSpc>
              <a:spcAft>
                <a:spcPts val="600"/>
              </a:spcAft>
              <a:buFont typeface="Arial" panose="020B0604020202020204" pitchFamily="34" charset="0"/>
              <a:buChar char="•"/>
            </a:pPr>
            <a:r>
              <a:rPr lang="en-US" dirty="0">
                <a:solidFill>
                  <a:srgbClr val="FFFFFF"/>
                </a:solidFill>
              </a:rPr>
              <a:t>Section no: 003</a:t>
            </a:r>
          </a:p>
        </p:txBody>
      </p:sp>
      <p:sp>
        <p:nvSpPr>
          <p:cNvPr id="6" name="TextBox 5">
            <a:extLst>
              <a:ext uri="{FF2B5EF4-FFF2-40B4-BE49-F238E27FC236}">
                <a16:creationId xmlns:a16="http://schemas.microsoft.com/office/drawing/2014/main" id="{A99B698B-23E8-48EB-8915-04AB5ED16569}"/>
              </a:ext>
            </a:extLst>
          </p:cNvPr>
          <p:cNvSpPr txBox="1"/>
          <p:nvPr/>
        </p:nvSpPr>
        <p:spPr>
          <a:xfrm>
            <a:off x="838200" y="2692037"/>
            <a:ext cx="3223591" cy="3199337"/>
          </a:xfrm>
          <a:prstGeom prst="rect">
            <a:avLst/>
          </a:prstGeom>
          <a:noFill/>
        </p:spPr>
        <p:txBody>
          <a:bodyPr wrap="square" rtlCol="0">
            <a:spAutoFit/>
          </a:bodyPr>
          <a:lstStyle/>
          <a:p>
            <a:pPr algn="just">
              <a:lnSpc>
                <a:spcPct val="150000"/>
              </a:lnSpc>
              <a:spcAft>
                <a:spcPts val="600"/>
              </a:spcAft>
            </a:pPr>
            <a:r>
              <a:rPr lang="en-US" sz="2000" dirty="0">
                <a:latin typeface="Amasis MT Pro Medium" panose="02040604050005020304" pitchFamily="18" charset="0"/>
                <a:cs typeface="Times New Roman" panose="02020603050405020304" pitchFamily="18" charset="0"/>
              </a:rPr>
              <a:t>Team Members</a:t>
            </a:r>
          </a:p>
          <a:p>
            <a:pPr marL="342900" indent="-342900" algn="just">
              <a:lnSpc>
                <a:spcPct val="150000"/>
              </a:lnSpc>
              <a:spcAft>
                <a:spcPts val="600"/>
              </a:spcAft>
              <a:buAutoNum type="arabicPeriod"/>
            </a:pPr>
            <a:r>
              <a:rPr lang="en-US" sz="2000" dirty="0" err="1">
                <a:latin typeface="Amasis MT Pro Medium" panose="02040604050005020304" pitchFamily="18" charset="0"/>
                <a:cs typeface="Times New Roman" panose="02020603050405020304" pitchFamily="18" charset="0"/>
              </a:rPr>
              <a:t>Dilpreet</a:t>
            </a:r>
            <a:r>
              <a:rPr lang="en-US" sz="2000" dirty="0">
                <a:latin typeface="Amasis MT Pro Medium" panose="02040604050005020304" pitchFamily="18" charset="0"/>
                <a:cs typeface="Times New Roman" panose="02020603050405020304" pitchFamily="18" charset="0"/>
              </a:rPr>
              <a:t> Singh </a:t>
            </a:r>
          </a:p>
          <a:p>
            <a:pPr marL="342900" indent="-342900" algn="just">
              <a:lnSpc>
                <a:spcPct val="150000"/>
              </a:lnSpc>
              <a:spcAft>
                <a:spcPts val="600"/>
              </a:spcAft>
              <a:buAutoNum type="arabicPeriod"/>
            </a:pPr>
            <a:r>
              <a:rPr lang="en-US" sz="2000" dirty="0" err="1">
                <a:latin typeface="Amasis MT Pro Medium" panose="02040604050005020304" pitchFamily="18" charset="0"/>
                <a:cs typeface="Times New Roman" panose="02020603050405020304" pitchFamily="18" charset="0"/>
              </a:rPr>
              <a:t>Amninder</a:t>
            </a:r>
            <a:r>
              <a:rPr lang="en-US" sz="2000" dirty="0">
                <a:latin typeface="Amasis MT Pro Medium" panose="02040604050005020304" pitchFamily="18" charset="0"/>
                <a:cs typeface="Times New Roman" panose="02020603050405020304" pitchFamily="18" charset="0"/>
              </a:rPr>
              <a:t> Singh</a:t>
            </a:r>
          </a:p>
          <a:p>
            <a:pPr marL="342900" indent="-342900" algn="just">
              <a:lnSpc>
                <a:spcPct val="150000"/>
              </a:lnSpc>
              <a:spcAft>
                <a:spcPts val="600"/>
              </a:spcAft>
              <a:buAutoNum type="arabicPeriod"/>
            </a:pPr>
            <a:r>
              <a:rPr lang="en-US" sz="2000" dirty="0">
                <a:latin typeface="Amasis MT Pro Medium" panose="02040604050005020304" pitchFamily="18" charset="0"/>
                <a:cs typeface="Times New Roman" panose="02020603050405020304" pitchFamily="18" charset="0"/>
              </a:rPr>
              <a:t>Manjot Singh Gill</a:t>
            </a:r>
          </a:p>
          <a:p>
            <a:pPr marL="342900" indent="-342900" algn="just">
              <a:lnSpc>
                <a:spcPct val="150000"/>
              </a:lnSpc>
              <a:spcAft>
                <a:spcPts val="600"/>
              </a:spcAft>
              <a:buAutoNum type="arabicPeriod"/>
            </a:pPr>
            <a:r>
              <a:rPr lang="en-US" sz="2000" dirty="0" err="1">
                <a:latin typeface="Amasis MT Pro Medium" panose="02040604050005020304" pitchFamily="18" charset="0"/>
                <a:cs typeface="Times New Roman" panose="02020603050405020304" pitchFamily="18" charset="0"/>
              </a:rPr>
              <a:t>Inderpreet</a:t>
            </a:r>
            <a:r>
              <a:rPr lang="en-US" sz="2000" dirty="0">
                <a:latin typeface="Amasis MT Pro Medium" panose="02040604050005020304" pitchFamily="18" charset="0"/>
                <a:cs typeface="Times New Roman" panose="02020603050405020304" pitchFamily="18" charset="0"/>
              </a:rPr>
              <a:t> Singh</a:t>
            </a:r>
          </a:p>
          <a:p>
            <a:pPr marL="342900" indent="-342900" algn="just">
              <a:lnSpc>
                <a:spcPct val="150000"/>
              </a:lnSpc>
              <a:spcAft>
                <a:spcPts val="600"/>
              </a:spcAft>
              <a:buAutoNum type="arabicPeriod"/>
            </a:pPr>
            <a:r>
              <a:rPr lang="en-US" sz="2000" dirty="0">
                <a:latin typeface="Amasis MT Pro Medium" panose="02040604050005020304" pitchFamily="18" charset="0"/>
                <a:cs typeface="Times New Roman" panose="02020603050405020304" pitchFamily="18" charset="0"/>
              </a:rPr>
              <a:t>Navjot Singh</a:t>
            </a:r>
          </a:p>
        </p:txBody>
      </p:sp>
    </p:spTree>
    <p:extLst>
      <p:ext uri="{BB962C8B-B14F-4D97-AF65-F5344CB8AC3E}">
        <p14:creationId xmlns:p14="http://schemas.microsoft.com/office/powerpoint/2010/main" val="245705629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F79FE73-DC88-4FB4-93A5-598A129327E6}"/>
              </a:ext>
            </a:extLst>
          </p:cNvPr>
          <p:cNvSpPr txBox="1"/>
          <p:nvPr/>
        </p:nvSpPr>
        <p:spPr>
          <a:xfrm>
            <a:off x="8799263" y="2418408"/>
            <a:ext cx="3392734" cy="1979419"/>
          </a:xfrm>
          <a:prstGeom prst="rect">
            <a:avLst/>
          </a:prstGeom>
        </p:spPr>
        <p:txBody>
          <a:bodyPr vert="horz" lIns="91440" tIns="45720" rIns="91440" bIns="45720" rtlCol="0">
            <a:normAutofit/>
          </a:bodyPr>
          <a:lstStyle/>
          <a:p>
            <a:pPr indent="-228600" algn="ctr">
              <a:lnSpc>
                <a:spcPct val="90000"/>
              </a:lnSpc>
              <a:spcAft>
                <a:spcPts val="600"/>
              </a:spcAft>
              <a:buFont typeface="Arial" panose="020B0604020202020204" pitchFamily="34" charset="0"/>
              <a:buChar char="•"/>
            </a:pPr>
            <a:r>
              <a:rPr lang="en-US" sz="2400" i="1" dirty="0"/>
              <a:t>Student Ethnicity distribution represents that Highest number of students are “</a:t>
            </a:r>
            <a:r>
              <a:rPr lang="en-US" sz="2400" i="1" dirty="0" err="1"/>
              <a:t>Cauc</a:t>
            </a:r>
            <a:r>
              <a:rPr lang="en-US" sz="2400" i="1" dirty="0"/>
              <a:t>”</a:t>
            </a:r>
          </a:p>
          <a:p>
            <a:pPr algn="ctr">
              <a:lnSpc>
                <a:spcPct val="90000"/>
              </a:lnSpc>
              <a:spcAft>
                <a:spcPts val="600"/>
              </a:spcAft>
            </a:pPr>
            <a:r>
              <a:rPr lang="en-US" sz="2400" i="1" dirty="0"/>
              <a:t>, followed by  “</a:t>
            </a:r>
            <a:r>
              <a:rPr lang="en-US" sz="2400" i="1" dirty="0" err="1"/>
              <a:t>afam</a:t>
            </a:r>
            <a:r>
              <a:rPr lang="en-US" sz="2400" i="1" dirty="0"/>
              <a:t>” </a:t>
            </a:r>
          </a:p>
        </p:txBody>
      </p:sp>
      <p:sp>
        <p:nvSpPr>
          <p:cNvPr id="6149" name="Rectangle 7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7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5F3C731A-1A7A-45E1-8D45-37FFC11E0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62" y="152399"/>
            <a:ext cx="8591101" cy="598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895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a:extLst>
              <a:ext uri="{FF2B5EF4-FFF2-40B4-BE49-F238E27FC236}">
                <a16:creationId xmlns:a16="http://schemas.microsoft.com/office/drawing/2014/main" id="{FF30E91C-4C7C-49FC-9EC3-F7CD11D6EC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629" y="268256"/>
            <a:ext cx="6586289" cy="6556960"/>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74" name="Isosceles Triangle 7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A442CEF6-5CC9-42CB-A4B0-87A6180B34CD}"/>
              </a:ext>
            </a:extLst>
          </p:cNvPr>
          <p:cNvSpPr txBox="1"/>
          <p:nvPr/>
        </p:nvSpPr>
        <p:spPr>
          <a:xfrm>
            <a:off x="7044268" y="3815916"/>
            <a:ext cx="5147732" cy="1699637"/>
          </a:xfrm>
          <a:prstGeom prst="rect">
            <a:avLst/>
          </a:prstGeom>
        </p:spPr>
        <p:txBody>
          <a:bodyPr vert="horz" lIns="91440" tIns="45720" rIns="91440" bIns="45720" rtlCol="0">
            <a:normAutofit/>
          </a:bodyPr>
          <a:lstStyle/>
          <a:p>
            <a:pPr>
              <a:lnSpc>
                <a:spcPct val="90000"/>
              </a:lnSpc>
              <a:spcAft>
                <a:spcPts val="600"/>
              </a:spcAft>
            </a:pPr>
            <a:r>
              <a:rPr lang="en-US" sz="2000" i="1" dirty="0">
                <a:latin typeface="Georgia" panose="02040502050405020303" pitchFamily="18" charset="0"/>
              </a:rPr>
              <a:t>Kindergarten, second and third grades has </a:t>
            </a:r>
          </a:p>
          <a:p>
            <a:pPr>
              <a:lnSpc>
                <a:spcPct val="90000"/>
              </a:lnSpc>
              <a:spcAft>
                <a:spcPts val="600"/>
              </a:spcAft>
            </a:pPr>
            <a:r>
              <a:rPr lang="en-US" sz="2000" i="1" dirty="0">
                <a:latin typeface="Georgia" panose="02040502050405020303" pitchFamily="18" charset="0"/>
              </a:rPr>
              <a:t>most students from regular + aid </a:t>
            </a:r>
          </a:p>
          <a:p>
            <a:pPr>
              <a:lnSpc>
                <a:spcPct val="90000"/>
              </a:lnSpc>
              <a:spcAft>
                <a:spcPts val="600"/>
              </a:spcAft>
            </a:pPr>
            <a:r>
              <a:rPr lang="en-US" sz="2000" i="1" dirty="0">
                <a:latin typeface="Georgia" panose="02040502050405020303" pitchFamily="18" charset="0"/>
              </a:rPr>
              <a:t>however, first grade has mostly from regular Classroom. </a:t>
            </a:r>
          </a:p>
          <a:p>
            <a:pPr indent="-228600">
              <a:lnSpc>
                <a:spcPct val="90000"/>
              </a:lnSpc>
              <a:spcAft>
                <a:spcPts val="600"/>
              </a:spcAft>
              <a:buFont typeface="Arial" panose="020B0604020202020204" pitchFamily="34" charset="0"/>
              <a:buChar char="•"/>
            </a:pPr>
            <a:endParaRPr lang="en-US" sz="2000" i="1" dirty="0"/>
          </a:p>
        </p:txBody>
      </p:sp>
      <p:grpSp>
        <p:nvGrpSpPr>
          <p:cNvPr id="77" name="Group 7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0DA94F96-F96B-4AAC-9F48-99C869E3AA24}"/>
              </a:ext>
            </a:extLst>
          </p:cNvPr>
          <p:cNvSpPr txBox="1"/>
          <p:nvPr/>
        </p:nvSpPr>
        <p:spPr>
          <a:xfrm>
            <a:off x="7044268" y="951065"/>
            <a:ext cx="4519261" cy="1612749"/>
          </a:xfrm>
          <a:prstGeom prst="rect">
            <a:avLst/>
          </a:prstGeom>
          <a:noFill/>
        </p:spPr>
        <p:txBody>
          <a:bodyPr wrap="square" rtlCol="0">
            <a:spAutoFit/>
          </a:bodyPr>
          <a:lstStyle/>
          <a:p>
            <a:pPr>
              <a:lnSpc>
                <a:spcPct val="90000"/>
              </a:lnSpc>
              <a:spcAft>
                <a:spcPts val="600"/>
              </a:spcAft>
            </a:pPr>
            <a:r>
              <a:rPr lang="en-US" sz="2400" dirty="0">
                <a:latin typeface="Amasis MT Pro" panose="02040504050005020304" pitchFamily="18" charset="0"/>
              </a:rPr>
              <a:t>Plot: </a:t>
            </a:r>
          </a:p>
          <a:p>
            <a:pPr>
              <a:lnSpc>
                <a:spcPct val="90000"/>
              </a:lnSpc>
              <a:spcAft>
                <a:spcPts val="600"/>
              </a:spcAft>
            </a:pPr>
            <a:r>
              <a:rPr lang="en-US" sz="2400" dirty="0">
                <a:latin typeface="Amasis MT Pro" panose="02040504050005020304" pitchFamily="18" charset="0"/>
              </a:rPr>
              <a:t>Distribution of students across class type for different grades </a:t>
            </a:r>
          </a:p>
          <a:p>
            <a:endParaRPr lang="en-US" sz="2400" dirty="0">
              <a:latin typeface="Amasis MT Pro" panose="02040504050005020304" pitchFamily="18" charset="0"/>
            </a:endParaRPr>
          </a:p>
        </p:txBody>
      </p:sp>
    </p:spTree>
    <p:extLst>
      <p:ext uri="{BB962C8B-B14F-4D97-AF65-F5344CB8AC3E}">
        <p14:creationId xmlns:p14="http://schemas.microsoft.com/office/powerpoint/2010/main" val="264320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975F28D-0C3D-4598-9A65-0B0247C3EC5B}"/>
              </a:ext>
            </a:extLst>
          </p:cNvPr>
          <p:cNvSpPr txBox="1"/>
          <p:nvPr/>
        </p:nvSpPr>
        <p:spPr>
          <a:xfrm>
            <a:off x="507030" y="4117631"/>
            <a:ext cx="4770361" cy="902162"/>
          </a:xfrm>
          <a:prstGeom prst="rect">
            <a:avLst/>
          </a:prstGeom>
        </p:spPr>
        <p:txBody>
          <a:bodyPr vert="horz" lIns="91440" tIns="45720" rIns="91440" bIns="45720" rtlCol="0">
            <a:normAutofit fontScale="92500" lnSpcReduction="20000"/>
          </a:bodyPr>
          <a:lstStyle/>
          <a:p>
            <a:pPr>
              <a:lnSpc>
                <a:spcPct val="110000"/>
              </a:lnSpc>
              <a:spcAft>
                <a:spcPts val="600"/>
              </a:spcAft>
            </a:pPr>
            <a:r>
              <a:rPr lang="en-US" sz="2000" i="1" dirty="0">
                <a:latin typeface="Georgia" panose="02040502050405020303" pitchFamily="18" charset="0"/>
              </a:rPr>
              <a:t>As the graphs represents the most common degree across all grades is “Bachelor's”</a:t>
            </a:r>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AE4915AA-B549-4D42-8E9D-2F79396CB2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70400" y="32785"/>
            <a:ext cx="7638380" cy="679243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F7869F81-16FF-40FC-B8EB-5F2CA1CBF487}"/>
              </a:ext>
            </a:extLst>
          </p:cNvPr>
          <p:cNvSpPr txBox="1"/>
          <p:nvPr/>
        </p:nvSpPr>
        <p:spPr>
          <a:xfrm>
            <a:off x="83220" y="774114"/>
            <a:ext cx="4387180" cy="1200329"/>
          </a:xfrm>
          <a:prstGeom prst="rect">
            <a:avLst/>
          </a:prstGeom>
          <a:noFill/>
        </p:spPr>
        <p:txBody>
          <a:bodyPr wrap="square" rtlCol="0">
            <a:spAutoFit/>
          </a:bodyPr>
          <a:lstStyle/>
          <a:p>
            <a:r>
              <a:rPr lang="en-US" sz="2400" dirty="0">
                <a:latin typeface="Amasis MT Pro" panose="02040504050005020304" pitchFamily="18" charset="0"/>
              </a:rPr>
              <a:t>Plot:</a:t>
            </a:r>
          </a:p>
          <a:p>
            <a:r>
              <a:rPr lang="en-US" sz="2400" dirty="0">
                <a:latin typeface="Amasis MT Pro" panose="02040504050005020304" pitchFamily="18" charset="0"/>
              </a:rPr>
              <a:t>Teachers' highest degree across different Grades.</a:t>
            </a:r>
          </a:p>
        </p:txBody>
      </p:sp>
    </p:spTree>
    <p:extLst>
      <p:ext uri="{BB962C8B-B14F-4D97-AF65-F5344CB8AC3E}">
        <p14:creationId xmlns:p14="http://schemas.microsoft.com/office/powerpoint/2010/main" val="4003711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12B10D67-9777-4A5C-A8D0-8D6C3B3D8D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3141" y="1"/>
            <a:ext cx="7664063"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E2DA3E1-20A6-48BB-9F79-D9FFD01597FC}"/>
              </a:ext>
            </a:extLst>
          </p:cNvPr>
          <p:cNvSpPr txBox="1"/>
          <p:nvPr/>
        </p:nvSpPr>
        <p:spPr>
          <a:xfrm>
            <a:off x="7832052" y="3971965"/>
            <a:ext cx="4333478" cy="707886"/>
          </a:xfrm>
          <a:prstGeom prst="rect">
            <a:avLst/>
          </a:prstGeom>
          <a:noFill/>
        </p:spPr>
        <p:txBody>
          <a:bodyPr wrap="square" rtlCol="0">
            <a:spAutoFit/>
          </a:bodyPr>
          <a:lstStyle/>
          <a:p>
            <a:pPr>
              <a:spcAft>
                <a:spcPts val="600"/>
              </a:spcAft>
            </a:pPr>
            <a:r>
              <a:rPr lang="en-US" sz="2000" i="1" dirty="0">
                <a:latin typeface="Amasis MT Pro" panose="02040504050005020304" pitchFamily="18" charset="0"/>
              </a:rPr>
              <a:t>Most teacher’s are at career level 1 across all grades</a:t>
            </a:r>
          </a:p>
        </p:txBody>
      </p:sp>
      <p:sp>
        <p:nvSpPr>
          <p:cNvPr id="3" name="TextBox 2">
            <a:extLst>
              <a:ext uri="{FF2B5EF4-FFF2-40B4-BE49-F238E27FC236}">
                <a16:creationId xmlns:a16="http://schemas.microsoft.com/office/drawing/2014/main" id="{4AE3B1D5-B2FE-4B81-AB49-6FF3A6B8550B}"/>
              </a:ext>
            </a:extLst>
          </p:cNvPr>
          <p:cNvSpPr txBox="1"/>
          <p:nvPr/>
        </p:nvSpPr>
        <p:spPr>
          <a:xfrm>
            <a:off x="8014722" y="1147097"/>
            <a:ext cx="3968138" cy="1354217"/>
          </a:xfrm>
          <a:prstGeom prst="rect">
            <a:avLst/>
          </a:prstGeom>
          <a:noFill/>
        </p:spPr>
        <p:txBody>
          <a:bodyPr wrap="none" rtlCol="0">
            <a:spAutoFit/>
          </a:bodyPr>
          <a:lstStyle/>
          <a:p>
            <a:pPr algn="ctr">
              <a:spcAft>
                <a:spcPts val="600"/>
              </a:spcAft>
            </a:pPr>
            <a:r>
              <a:rPr lang="en-US" sz="2400" dirty="0">
                <a:latin typeface="Amasis MT Pro" panose="02040504050005020304" pitchFamily="18" charset="0"/>
              </a:rPr>
              <a:t>Plot: </a:t>
            </a:r>
          </a:p>
          <a:p>
            <a:pPr algn="ctr">
              <a:spcAft>
                <a:spcPts val="600"/>
              </a:spcAft>
            </a:pPr>
            <a:r>
              <a:rPr lang="en-US" sz="2400" dirty="0">
                <a:latin typeface="Amasis MT Pro" panose="02040504050005020304" pitchFamily="18" charset="0"/>
              </a:rPr>
              <a:t>Teachers career ladder level </a:t>
            </a:r>
          </a:p>
          <a:p>
            <a:pPr algn="ctr">
              <a:spcAft>
                <a:spcPts val="600"/>
              </a:spcAft>
            </a:pPr>
            <a:r>
              <a:rPr lang="en-US" sz="2400" dirty="0">
                <a:latin typeface="Amasis MT Pro" panose="02040504050005020304" pitchFamily="18" charset="0"/>
              </a:rPr>
              <a:t>across different grades</a:t>
            </a:r>
          </a:p>
        </p:txBody>
      </p:sp>
    </p:spTree>
    <p:extLst>
      <p:ext uri="{BB962C8B-B14F-4D97-AF65-F5344CB8AC3E}">
        <p14:creationId xmlns:p14="http://schemas.microsoft.com/office/powerpoint/2010/main" val="16506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6498D56-B5F8-4324-9186-8F386649AD54}"/>
              </a:ext>
            </a:extLst>
          </p:cNvPr>
          <p:cNvSpPr txBox="1"/>
          <p:nvPr/>
        </p:nvSpPr>
        <p:spPr>
          <a:xfrm>
            <a:off x="327349" y="4172187"/>
            <a:ext cx="4999392" cy="858619"/>
          </a:xfrm>
          <a:prstGeom prst="rect">
            <a:avLst/>
          </a:prstGeom>
        </p:spPr>
        <p:txBody>
          <a:bodyPr vert="horz" lIns="91440" tIns="45720" rIns="91440" bIns="45720" rtlCol="0">
            <a:normAutofit/>
          </a:bodyPr>
          <a:lstStyle/>
          <a:p>
            <a:pPr>
              <a:lnSpc>
                <a:spcPct val="90000"/>
              </a:lnSpc>
              <a:spcAft>
                <a:spcPts val="600"/>
              </a:spcAft>
            </a:pPr>
            <a:r>
              <a:rPr lang="en-US" sz="2000" i="1" dirty="0">
                <a:latin typeface="Georgia" panose="02040502050405020303" pitchFamily="18" charset="0"/>
              </a:rPr>
              <a:t>“</a:t>
            </a:r>
            <a:r>
              <a:rPr lang="en-US" sz="2000" i="1" dirty="0" err="1">
                <a:latin typeface="Georgia" panose="02040502050405020303" pitchFamily="18" charset="0"/>
              </a:rPr>
              <a:t>Cauc</a:t>
            </a:r>
            <a:r>
              <a:rPr lang="en-US" sz="2000" i="1" dirty="0">
                <a:latin typeface="Georgia" panose="02040502050405020303" pitchFamily="18" charset="0"/>
              </a:rPr>
              <a:t>” ethnicity category is the highest category among all grades. </a:t>
            </a:r>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08EEA674-72B9-4A66-BE4E-2C79B7310F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6742" y="140170"/>
            <a:ext cx="6782037" cy="649443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D191F5E2-95C1-4968-9A3F-7EB4808A321E}"/>
              </a:ext>
            </a:extLst>
          </p:cNvPr>
          <p:cNvSpPr txBox="1"/>
          <p:nvPr/>
        </p:nvSpPr>
        <p:spPr>
          <a:xfrm>
            <a:off x="0" y="791228"/>
            <a:ext cx="4688114" cy="1200329"/>
          </a:xfrm>
          <a:prstGeom prst="rect">
            <a:avLst/>
          </a:prstGeom>
          <a:noFill/>
        </p:spPr>
        <p:txBody>
          <a:bodyPr wrap="square" rtlCol="0">
            <a:spAutoFit/>
          </a:bodyPr>
          <a:lstStyle/>
          <a:p>
            <a:pPr algn="ctr"/>
            <a:r>
              <a:rPr lang="en-US" sz="2400" dirty="0">
                <a:latin typeface="Amasis MT Pro" panose="02040504050005020304" pitchFamily="18" charset="0"/>
              </a:rPr>
              <a:t>Plot: </a:t>
            </a:r>
          </a:p>
          <a:p>
            <a:pPr algn="ctr"/>
            <a:r>
              <a:rPr lang="en-US" sz="2400" dirty="0">
                <a:latin typeface="Amasis MT Pro" panose="02040504050005020304" pitchFamily="18" charset="0"/>
              </a:rPr>
              <a:t>Teachers' ethnicity across </a:t>
            </a:r>
          </a:p>
          <a:p>
            <a:pPr algn="ctr"/>
            <a:r>
              <a:rPr lang="en-US" sz="2400" dirty="0">
                <a:latin typeface="Amasis MT Pro" panose="02040504050005020304" pitchFamily="18" charset="0"/>
              </a:rPr>
              <a:t>different grades</a:t>
            </a:r>
          </a:p>
        </p:txBody>
      </p:sp>
    </p:spTree>
    <p:extLst>
      <p:ext uri="{BB962C8B-B14F-4D97-AF65-F5344CB8AC3E}">
        <p14:creationId xmlns:p14="http://schemas.microsoft.com/office/powerpoint/2010/main" val="1736989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E263FACC-912A-48DA-B86F-0CAE81F544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89828" y="72572"/>
            <a:ext cx="8174546" cy="67110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789AC1-970C-46D1-A7C4-68659D6E05D7}"/>
              </a:ext>
            </a:extLst>
          </p:cNvPr>
          <p:cNvSpPr txBox="1"/>
          <p:nvPr/>
        </p:nvSpPr>
        <p:spPr>
          <a:xfrm>
            <a:off x="200197" y="874643"/>
            <a:ext cx="3689631" cy="1323439"/>
          </a:xfrm>
          <a:prstGeom prst="rect">
            <a:avLst/>
          </a:prstGeom>
          <a:noFill/>
        </p:spPr>
        <p:txBody>
          <a:bodyPr wrap="square" rtlCol="0">
            <a:spAutoFit/>
          </a:bodyPr>
          <a:lstStyle/>
          <a:p>
            <a:r>
              <a:rPr lang="en-US" sz="2000" dirty="0">
                <a:latin typeface="Amasis MT Pro" panose="02040504050005020304" pitchFamily="18" charset="0"/>
              </a:rPr>
              <a:t>Plot: </a:t>
            </a:r>
          </a:p>
          <a:p>
            <a:r>
              <a:rPr lang="en-US" sz="2000" dirty="0">
                <a:latin typeface="Amasis MT Pro" panose="02040504050005020304" pitchFamily="18" charset="0"/>
              </a:rPr>
              <a:t>Distribution of students by ethnicity and class size in different grades. </a:t>
            </a:r>
          </a:p>
        </p:txBody>
      </p:sp>
      <p:sp>
        <p:nvSpPr>
          <p:cNvPr id="3" name="TextBox 2">
            <a:extLst>
              <a:ext uri="{FF2B5EF4-FFF2-40B4-BE49-F238E27FC236}">
                <a16:creationId xmlns:a16="http://schemas.microsoft.com/office/drawing/2014/main" id="{B8D5CA43-8B6F-44A7-BA0E-E0F7567D83F9}"/>
              </a:ext>
            </a:extLst>
          </p:cNvPr>
          <p:cNvSpPr txBox="1"/>
          <p:nvPr/>
        </p:nvSpPr>
        <p:spPr>
          <a:xfrm>
            <a:off x="200197" y="4505738"/>
            <a:ext cx="3405204" cy="923330"/>
          </a:xfrm>
          <a:prstGeom prst="rect">
            <a:avLst/>
          </a:prstGeom>
          <a:noFill/>
        </p:spPr>
        <p:txBody>
          <a:bodyPr wrap="square" rtlCol="0">
            <a:spAutoFit/>
          </a:bodyPr>
          <a:lstStyle/>
          <a:p>
            <a:r>
              <a:rPr lang="en-US" i="1" dirty="0">
                <a:latin typeface="Georgia" panose="02040502050405020303" pitchFamily="18" charset="0"/>
              </a:rPr>
              <a:t>In this graph, ethnicity category of “</a:t>
            </a:r>
            <a:r>
              <a:rPr lang="en-US" i="1" dirty="0" err="1">
                <a:latin typeface="Georgia" panose="02040502050405020303" pitchFamily="18" charset="0"/>
              </a:rPr>
              <a:t>Cauc</a:t>
            </a:r>
            <a:r>
              <a:rPr lang="en-US" i="1" dirty="0">
                <a:latin typeface="Georgia" panose="02040502050405020303" pitchFamily="18" charset="0"/>
              </a:rPr>
              <a:t>” is the highest across all class sizes.</a:t>
            </a:r>
          </a:p>
        </p:txBody>
      </p:sp>
    </p:spTree>
    <p:extLst>
      <p:ext uri="{BB962C8B-B14F-4D97-AF65-F5344CB8AC3E}">
        <p14:creationId xmlns:p14="http://schemas.microsoft.com/office/powerpoint/2010/main" val="1798596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EA9C7D18-35A7-4A66-88C6-75C80FBDFA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665" y="195062"/>
            <a:ext cx="8490771" cy="666293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9B46D08-DC52-472C-BC92-128096C8AB3F}"/>
              </a:ext>
            </a:extLst>
          </p:cNvPr>
          <p:cNvSpPr txBox="1"/>
          <p:nvPr/>
        </p:nvSpPr>
        <p:spPr>
          <a:xfrm>
            <a:off x="8750713" y="1193937"/>
            <a:ext cx="3376734" cy="1323439"/>
          </a:xfrm>
          <a:prstGeom prst="rect">
            <a:avLst/>
          </a:prstGeom>
          <a:noFill/>
        </p:spPr>
        <p:txBody>
          <a:bodyPr wrap="square" rtlCol="0">
            <a:spAutoFit/>
          </a:bodyPr>
          <a:lstStyle/>
          <a:p>
            <a:r>
              <a:rPr lang="en-US" sz="2000" dirty="0">
                <a:latin typeface="Amasis MT Pro" panose="02040504050005020304" pitchFamily="18" charset="0"/>
              </a:rPr>
              <a:t>Plot:</a:t>
            </a:r>
          </a:p>
          <a:p>
            <a:r>
              <a:rPr lang="en-US" sz="2000" dirty="0">
                <a:latin typeface="Amasis MT Pro" panose="02040504050005020304" pitchFamily="18" charset="0"/>
              </a:rPr>
              <a:t>Distribution of student's ethnicity by school type</a:t>
            </a:r>
          </a:p>
          <a:p>
            <a:r>
              <a:rPr lang="en-US" sz="2000" dirty="0">
                <a:latin typeface="Amasis MT Pro" panose="02040504050005020304" pitchFamily="18" charset="0"/>
              </a:rPr>
              <a:t>In different grades. </a:t>
            </a:r>
          </a:p>
        </p:txBody>
      </p:sp>
      <p:sp>
        <p:nvSpPr>
          <p:cNvPr id="2" name="TextBox 1">
            <a:extLst>
              <a:ext uri="{FF2B5EF4-FFF2-40B4-BE49-F238E27FC236}">
                <a16:creationId xmlns:a16="http://schemas.microsoft.com/office/drawing/2014/main" id="{819F7F2F-483B-46CE-A2B7-890BE365C7AE}"/>
              </a:ext>
            </a:extLst>
          </p:cNvPr>
          <p:cNvSpPr txBox="1"/>
          <p:nvPr/>
        </p:nvSpPr>
        <p:spPr>
          <a:xfrm>
            <a:off x="8712407" y="4455425"/>
            <a:ext cx="3349622" cy="2031325"/>
          </a:xfrm>
          <a:prstGeom prst="rect">
            <a:avLst/>
          </a:prstGeom>
          <a:noFill/>
        </p:spPr>
        <p:txBody>
          <a:bodyPr wrap="square" rtlCol="0">
            <a:spAutoFit/>
          </a:bodyPr>
          <a:lstStyle/>
          <a:p>
            <a:r>
              <a:rPr lang="en-US" i="1" dirty="0">
                <a:latin typeface="Georgia" panose="02040502050405020303" pitchFamily="18" charset="0"/>
              </a:rPr>
              <a:t>Rural , sub urban &amp; urban categories were the one’s where “</a:t>
            </a:r>
            <a:r>
              <a:rPr lang="en-US" i="1" dirty="0" err="1">
                <a:latin typeface="Georgia" panose="02040502050405020303" pitchFamily="18" charset="0"/>
              </a:rPr>
              <a:t>cauc</a:t>
            </a:r>
            <a:r>
              <a:rPr lang="en-US" i="1" dirty="0">
                <a:latin typeface="Georgia" panose="02040502050405020303" pitchFamily="18" charset="0"/>
              </a:rPr>
              <a:t>” ethnicity students were the highest. </a:t>
            </a:r>
          </a:p>
          <a:p>
            <a:endParaRPr lang="en-US" i="1" dirty="0">
              <a:latin typeface="Georgia" panose="02040502050405020303" pitchFamily="18" charset="0"/>
            </a:endParaRPr>
          </a:p>
          <a:p>
            <a:r>
              <a:rPr lang="en-US" i="1" dirty="0">
                <a:latin typeface="Georgia" panose="02040502050405020303" pitchFamily="18" charset="0"/>
              </a:rPr>
              <a:t>However,  In Inner city “</a:t>
            </a:r>
            <a:r>
              <a:rPr lang="en-US" i="1" dirty="0" err="1">
                <a:latin typeface="Georgia" panose="02040502050405020303" pitchFamily="18" charset="0"/>
              </a:rPr>
              <a:t>afam</a:t>
            </a:r>
            <a:r>
              <a:rPr lang="en-US" i="1" dirty="0">
                <a:latin typeface="Georgia" panose="02040502050405020303" pitchFamily="18" charset="0"/>
              </a:rPr>
              <a:t>” students were highest. </a:t>
            </a:r>
          </a:p>
        </p:txBody>
      </p:sp>
    </p:spTree>
    <p:extLst>
      <p:ext uri="{BB962C8B-B14F-4D97-AF65-F5344CB8AC3E}">
        <p14:creationId xmlns:p14="http://schemas.microsoft.com/office/powerpoint/2010/main" val="1455276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BBB8E1D2-7511-420E-9AAE-69B6C36C91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73714" y="108752"/>
            <a:ext cx="8370918" cy="67673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D4F751-B54F-482F-BBF9-A3D7D3AF82FE}"/>
              </a:ext>
            </a:extLst>
          </p:cNvPr>
          <p:cNvSpPr txBox="1"/>
          <p:nvPr/>
        </p:nvSpPr>
        <p:spPr>
          <a:xfrm>
            <a:off x="200197" y="1110078"/>
            <a:ext cx="3405204" cy="1200329"/>
          </a:xfrm>
          <a:prstGeom prst="rect">
            <a:avLst/>
          </a:prstGeom>
          <a:noFill/>
        </p:spPr>
        <p:txBody>
          <a:bodyPr wrap="square" rtlCol="0">
            <a:spAutoFit/>
          </a:bodyPr>
          <a:lstStyle/>
          <a:p>
            <a:r>
              <a:rPr lang="en-US" sz="2400" dirty="0">
                <a:latin typeface="Amasis MT Pro" panose="02040504050005020304" pitchFamily="18" charset="0"/>
              </a:rPr>
              <a:t>Plot: </a:t>
            </a:r>
          </a:p>
          <a:p>
            <a:r>
              <a:rPr lang="en-US" sz="2400" dirty="0">
                <a:latin typeface="Amasis MT Pro" panose="02040504050005020304" pitchFamily="18" charset="0"/>
              </a:rPr>
              <a:t>Teachers Ethnicity in different grades.</a:t>
            </a:r>
          </a:p>
        </p:txBody>
      </p:sp>
      <p:sp>
        <p:nvSpPr>
          <p:cNvPr id="3" name="TextBox 2">
            <a:extLst>
              <a:ext uri="{FF2B5EF4-FFF2-40B4-BE49-F238E27FC236}">
                <a16:creationId xmlns:a16="http://schemas.microsoft.com/office/drawing/2014/main" id="{B73D5267-BAD3-4A64-85E3-AF9CE79AB666}"/>
              </a:ext>
            </a:extLst>
          </p:cNvPr>
          <p:cNvSpPr txBox="1"/>
          <p:nvPr/>
        </p:nvSpPr>
        <p:spPr>
          <a:xfrm>
            <a:off x="306214" y="4547594"/>
            <a:ext cx="3573517" cy="1015663"/>
          </a:xfrm>
          <a:prstGeom prst="rect">
            <a:avLst/>
          </a:prstGeom>
          <a:noFill/>
        </p:spPr>
        <p:txBody>
          <a:bodyPr wrap="square" rtlCol="0">
            <a:spAutoFit/>
          </a:bodyPr>
          <a:lstStyle/>
          <a:p>
            <a:r>
              <a:rPr lang="en-US" sz="2000" i="1" dirty="0">
                <a:latin typeface="Georgia" panose="02040502050405020303" pitchFamily="18" charset="0"/>
              </a:rPr>
              <a:t>“</a:t>
            </a:r>
            <a:r>
              <a:rPr lang="en-US" sz="2000" i="1" dirty="0" err="1">
                <a:latin typeface="Georgia" panose="02040502050405020303" pitchFamily="18" charset="0"/>
              </a:rPr>
              <a:t>Cauc</a:t>
            </a:r>
            <a:r>
              <a:rPr lang="en-US" sz="2000" i="1" dirty="0">
                <a:latin typeface="Georgia" panose="02040502050405020303" pitchFamily="18" charset="0"/>
              </a:rPr>
              <a:t>” is the most common ethnicity across all categories. </a:t>
            </a:r>
          </a:p>
        </p:txBody>
      </p:sp>
    </p:spTree>
    <p:extLst>
      <p:ext uri="{BB962C8B-B14F-4D97-AF65-F5344CB8AC3E}">
        <p14:creationId xmlns:p14="http://schemas.microsoft.com/office/powerpoint/2010/main" val="78916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Graphical user interface, application, Teams&#10;&#10;Description automatically generated">
            <a:extLst>
              <a:ext uri="{FF2B5EF4-FFF2-40B4-BE49-F238E27FC236}">
                <a16:creationId xmlns:a16="http://schemas.microsoft.com/office/drawing/2014/main" id="{17FDE0D3-CC3D-4C9A-85F5-3D1673118E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600" y="1"/>
            <a:ext cx="7936378"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70FF85F-08D3-42D7-8D45-2DED3B4B72FB}"/>
              </a:ext>
            </a:extLst>
          </p:cNvPr>
          <p:cNvSpPr txBox="1"/>
          <p:nvPr/>
        </p:nvSpPr>
        <p:spPr>
          <a:xfrm>
            <a:off x="8100108" y="926840"/>
            <a:ext cx="4179623" cy="1569660"/>
          </a:xfrm>
          <a:prstGeom prst="rect">
            <a:avLst/>
          </a:prstGeom>
          <a:noFill/>
        </p:spPr>
        <p:txBody>
          <a:bodyPr wrap="square" rtlCol="0">
            <a:spAutoFit/>
          </a:bodyPr>
          <a:lstStyle/>
          <a:p>
            <a:r>
              <a:rPr lang="en-US" sz="2400" dirty="0">
                <a:latin typeface="Amasis MT Pro" panose="02040504050005020304" pitchFamily="18" charset="0"/>
              </a:rPr>
              <a:t>Plot: </a:t>
            </a:r>
          </a:p>
          <a:p>
            <a:r>
              <a:rPr lang="en-US" sz="2400" dirty="0">
                <a:latin typeface="Amasis MT Pro" panose="02040504050005020304" pitchFamily="18" charset="0"/>
              </a:rPr>
              <a:t>Teachers by Ethnicity and school type in</a:t>
            </a:r>
          </a:p>
          <a:p>
            <a:r>
              <a:rPr lang="en-US" sz="2400" dirty="0">
                <a:latin typeface="Amasis MT Pro" panose="02040504050005020304" pitchFamily="18" charset="0"/>
              </a:rPr>
              <a:t>Different grade. </a:t>
            </a:r>
          </a:p>
        </p:txBody>
      </p:sp>
      <p:sp>
        <p:nvSpPr>
          <p:cNvPr id="4" name="TextBox 3">
            <a:extLst>
              <a:ext uri="{FF2B5EF4-FFF2-40B4-BE49-F238E27FC236}">
                <a16:creationId xmlns:a16="http://schemas.microsoft.com/office/drawing/2014/main" id="{01A274D2-064A-4539-BDE1-EF7BC90BCE13}"/>
              </a:ext>
            </a:extLst>
          </p:cNvPr>
          <p:cNvSpPr txBox="1"/>
          <p:nvPr/>
        </p:nvSpPr>
        <p:spPr>
          <a:xfrm>
            <a:off x="8100108" y="3624428"/>
            <a:ext cx="3974951" cy="2862322"/>
          </a:xfrm>
          <a:prstGeom prst="rect">
            <a:avLst/>
          </a:prstGeom>
          <a:noFill/>
        </p:spPr>
        <p:txBody>
          <a:bodyPr wrap="square" rtlCol="0">
            <a:spAutoFit/>
          </a:bodyPr>
          <a:lstStyle/>
          <a:p>
            <a:r>
              <a:rPr lang="en-US" sz="2000" i="1" dirty="0">
                <a:latin typeface="Georgia" panose="02040502050405020303" pitchFamily="18" charset="0"/>
              </a:rPr>
              <a:t>In Rural, suburban, urban categories the highest number of teachers were “</a:t>
            </a:r>
            <a:r>
              <a:rPr lang="en-US" sz="2000" i="1" dirty="0" err="1">
                <a:latin typeface="Georgia" panose="02040502050405020303" pitchFamily="18" charset="0"/>
              </a:rPr>
              <a:t>Cauc</a:t>
            </a:r>
            <a:r>
              <a:rPr lang="en-US" sz="2000" i="1" dirty="0">
                <a:latin typeface="Georgia" panose="02040502050405020303" pitchFamily="18" charset="0"/>
              </a:rPr>
              <a:t>”.</a:t>
            </a:r>
          </a:p>
          <a:p>
            <a:endParaRPr lang="en-US" sz="2000" i="1" dirty="0">
              <a:latin typeface="Georgia" panose="02040502050405020303" pitchFamily="18" charset="0"/>
            </a:endParaRPr>
          </a:p>
          <a:p>
            <a:r>
              <a:rPr lang="en-US" sz="2000" i="1" dirty="0">
                <a:latin typeface="Georgia" panose="02040502050405020303" pitchFamily="18" charset="0"/>
              </a:rPr>
              <a:t>For Inner-city school type, in Kindergarten, second grade “</a:t>
            </a:r>
            <a:r>
              <a:rPr lang="en-US" sz="2000" i="1" dirty="0" err="1">
                <a:latin typeface="Georgia" panose="02040502050405020303" pitchFamily="18" charset="0"/>
              </a:rPr>
              <a:t>Cauc</a:t>
            </a:r>
            <a:r>
              <a:rPr lang="en-US" sz="2000" i="1" dirty="0">
                <a:latin typeface="Georgia" panose="02040502050405020303" pitchFamily="18" charset="0"/>
              </a:rPr>
              <a:t>” was the most common ethnicity but in 1</a:t>
            </a:r>
            <a:r>
              <a:rPr lang="en-US" sz="2000" i="1" baseline="30000" dirty="0">
                <a:latin typeface="Georgia" panose="02040502050405020303" pitchFamily="18" charset="0"/>
              </a:rPr>
              <a:t>st</a:t>
            </a:r>
            <a:r>
              <a:rPr lang="en-US" sz="2000" i="1" dirty="0">
                <a:latin typeface="Georgia" panose="02040502050405020303" pitchFamily="18" charset="0"/>
              </a:rPr>
              <a:t>,3</a:t>
            </a:r>
            <a:r>
              <a:rPr lang="en-US" sz="2000" i="1" baseline="30000" dirty="0">
                <a:latin typeface="Georgia" panose="02040502050405020303" pitchFamily="18" charset="0"/>
              </a:rPr>
              <a:t>rd</a:t>
            </a:r>
            <a:r>
              <a:rPr lang="en-US" sz="2000" i="1" dirty="0">
                <a:latin typeface="Georgia" panose="02040502050405020303" pitchFamily="18" charset="0"/>
              </a:rPr>
              <a:t> grade </a:t>
            </a:r>
            <a:r>
              <a:rPr lang="en-US" sz="2000" i="1" dirty="0" err="1">
                <a:latin typeface="Georgia" panose="02040502050405020303" pitchFamily="18" charset="0"/>
              </a:rPr>
              <a:t>afam</a:t>
            </a:r>
            <a:r>
              <a:rPr lang="en-US" sz="2000" i="1" dirty="0">
                <a:latin typeface="Georgia" panose="02040502050405020303" pitchFamily="18" charset="0"/>
              </a:rPr>
              <a:t> was most common.</a:t>
            </a:r>
          </a:p>
        </p:txBody>
      </p:sp>
    </p:spTree>
    <p:extLst>
      <p:ext uri="{BB962C8B-B14F-4D97-AF65-F5344CB8AC3E}">
        <p14:creationId xmlns:p14="http://schemas.microsoft.com/office/powerpoint/2010/main" val="1930991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A14214B8-94A6-4BCD-866C-BE222E294F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60800" y="1"/>
            <a:ext cx="8131003" cy="68126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F6F9AB-6CC5-4995-A610-EC6B38004AFB}"/>
              </a:ext>
            </a:extLst>
          </p:cNvPr>
          <p:cNvSpPr txBox="1"/>
          <p:nvPr/>
        </p:nvSpPr>
        <p:spPr>
          <a:xfrm>
            <a:off x="200197" y="766722"/>
            <a:ext cx="3660603" cy="1569660"/>
          </a:xfrm>
          <a:prstGeom prst="rect">
            <a:avLst/>
          </a:prstGeom>
          <a:noFill/>
        </p:spPr>
        <p:txBody>
          <a:bodyPr wrap="square" rtlCol="0">
            <a:spAutoFit/>
          </a:bodyPr>
          <a:lstStyle/>
          <a:p>
            <a:r>
              <a:rPr lang="en-US" sz="2400" dirty="0">
                <a:latin typeface="Amasis MT Pro" panose="02040504050005020304" pitchFamily="18" charset="0"/>
              </a:rPr>
              <a:t>Plot: </a:t>
            </a:r>
          </a:p>
          <a:p>
            <a:r>
              <a:rPr lang="en-US" sz="2400" dirty="0">
                <a:latin typeface="Amasis MT Pro" panose="02040504050005020304" pitchFamily="18" charset="0"/>
              </a:rPr>
              <a:t>Teachers by highest degree in various class and grades.</a:t>
            </a:r>
          </a:p>
        </p:txBody>
      </p:sp>
      <p:sp>
        <p:nvSpPr>
          <p:cNvPr id="3" name="TextBox 2">
            <a:extLst>
              <a:ext uri="{FF2B5EF4-FFF2-40B4-BE49-F238E27FC236}">
                <a16:creationId xmlns:a16="http://schemas.microsoft.com/office/drawing/2014/main" id="{A9A1D7B7-FC9A-42E4-BD91-9CE379DE8948}"/>
              </a:ext>
            </a:extLst>
          </p:cNvPr>
          <p:cNvSpPr txBox="1"/>
          <p:nvPr/>
        </p:nvSpPr>
        <p:spPr>
          <a:xfrm>
            <a:off x="200198" y="3862530"/>
            <a:ext cx="3543236" cy="1015663"/>
          </a:xfrm>
          <a:prstGeom prst="rect">
            <a:avLst/>
          </a:prstGeom>
          <a:noFill/>
        </p:spPr>
        <p:txBody>
          <a:bodyPr wrap="square" rtlCol="0">
            <a:spAutoFit/>
          </a:bodyPr>
          <a:lstStyle/>
          <a:p>
            <a:r>
              <a:rPr lang="en-US" sz="2000" i="1" dirty="0">
                <a:latin typeface="Georgia" panose="02040502050405020303" pitchFamily="18" charset="0"/>
              </a:rPr>
              <a:t>Bachelor’s is the most common degree among all categories.</a:t>
            </a:r>
          </a:p>
        </p:txBody>
      </p:sp>
    </p:spTree>
    <p:extLst>
      <p:ext uri="{BB962C8B-B14F-4D97-AF65-F5344CB8AC3E}">
        <p14:creationId xmlns:p14="http://schemas.microsoft.com/office/powerpoint/2010/main" val="2172812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59C2C8-AC03-47DF-ACB2-D670E887154B}"/>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latin typeface="Calibri-Bold"/>
              </a:rPr>
              <a:t>Background &amp; Motivation</a:t>
            </a:r>
            <a:endParaRPr lang="en-US" sz="4000">
              <a:solidFill>
                <a:srgbClr val="FFFFFF"/>
              </a:solidFill>
            </a:endParaRPr>
          </a:p>
        </p:txBody>
      </p:sp>
      <p:sp>
        <p:nvSpPr>
          <p:cNvPr id="5" name="Content Placeholder 4">
            <a:extLst>
              <a:ext uri="{FF2B5EF4-FFF2-40B4-BE49-F238E27FC236}">
                <a16:creationId xmlns:a16="http://schemas.microsoft.com/office/drawing/2014/main" id="{AB7737AA-B5AC-4BF0-873B-0E04767DB9D0}"/>
              </a:ext>
            </a:extLst>
          </p:cNvPr>
          <p:cNvSpPr>
            <a:spLocks noGrp="1"/>
          </p:cNvSpPr>
          <p:nvPr>
            <p:ph idx="1"/>
          </p:nvPr>
        </p:nvSpPr>
        <p:spPr>
          <a:xfrm>
            <a:off x="4678017" y="410818"/>
            <a:ext cx="6687589" cy="5784710"/>
          </a:xfrm>
        </p:spPr>
        <p:txBody>
          <a:bodyPr anchor="ctr">
            <a:normAutofit fontScale="92500" lnSpcReduction="10000"/>
          </a:bodyPr>
          <a:lstStyle/>
          <a:p>
            <a:r>
              <a:rPr lang="en-US" sz="1800" dirty="0">
                <a:latin typeface="Amasis MT Pro" panose="02040504050005020304" pitchFamily="18" charset="0"/>
              </a:rPr>
              <a:t>Background: </a:t>
            </a:r>
          </a:p>
          <a:p>
            <a:pPr marL="457200" lvl="1" indent="0">
              <a:buNone/>
            </a:pPr>
            <a:r>
              <a:rPr lang="en-US" sz="1800" dirty="0">
                <a:latin typeface="Amasis MT Pro" panose="02040504050005020304" pitchFamily="18" charset="0"/>
              </a:rPr>
              <a:t> </a:t>
            </a:r>
            <a:r>
              <a:rPr lang="en-US" sz="1800" b="0" i="0" dirty="0">
                <a:effectLst/>
                <a:latin typeface="Amasis MT Pro" panose="02040504050005020304" pitchFamily="18" charset="0"/>
              </a:rPr>
              <a:t>The Tennessee General Assembly funded by the State Department of Education who conducted the Project Star, a four-year longitudinal class-size study featuring over 7,000 pupils across 79 schools and with three interventions: Regular class (13 to 17 students per instructor), small class (13 to 17 students per teacher) (22 to 25 students per teacher) and regular-with-aide class (22 to 25 students with a full-time teacher's aide). </a:t>
            </a:r>
            <a:r>
              <a:rPr lang="en-US" sz="1800" b="0" i="1" dirty="0">
                <a:effectLst/>
                <a:latin typeface="Amasis MT Pro" panose="02040504050005020304" pitchFamily="18" charset="0"/>
              </a:rPr>
              <a:t> </a:t>
            </a:r>
            <a:r>
              <a:rPr lang="en-US" sz="1800" i="1" dirty="0">
                <a:latin typeface="Amasis MT Pro" panose="02040504050005020304" pitchFamily="18" charset="0"/>
              </a:rPr>
              <a:t>[3]</a:t>
            </a:r>
            <a:endParaRPr lang="en-US" sz="1800" b="0" i="1" dirty="0">
              <a:effectLst/>
              <a:latin typeface="Amasis MT Pro" panose="02040504050005020304" pitchFamily="18" charset="0"/>
            </a:endParaRPr>
          </a:p>
          <a:p>
            <a:r>
              <a:rPr lang="en-US" sz="1800" dirty="0">
                <a:latin typeface="Amasis MT Pro" panose="02040504050005020304" pitchFamily="18" charset="0"/>
              </a:rPr>
              <a:t>Motivation: This research will elucidate the characteristics of the educational system all over the world; just by lowering classroom sizes, the school curriculum will benefit by improving student’s productivity. </a:t>
            </a:r>
            <a:r>
              <a:rPr lang="en-US" sz="1800" i="1" dirty="0">
                <a:latin typeface="Amasis MT Pro" panose="02040504050005020304" pitchFamily="18" charset="0"/>
              </a:rPr>
              <a:t> [6]</a:t>
            </a:r>
          </a:p>
          <a:p>
            <a:endParaRPr lang="en-US" sz="1800" i="1" dirty="0">
              <a:latin typeface="Amasis MT Pro" panose="02040504050005020304" pitchFamily="18" charset="0"/>
            </a:endParaRPr>
          </a:p>
          <a:p>
            <a:pPr marL="457200" lvl="1" indent="0">
              <a:buNone/>
            </a:pPr>
            <a:r>
              <a:rPr lang="en-US" sz="1800" i="1" dirty="0">
                <a:latin typeface="Amasis MT Pro" panose="02040504050005020304" pitchFamily="18" charset="0"/>
              </a:rPr>
              <a:t>It will assist any emerging nation by simply adopting a comparable system; it will help throughout every sector since the method has been tried and proven to be effective. The school education system will be the incentive to perform in the several sectors to accomplish the task and implement the same thing we are aiming to discuss in this research. </a:t>
            </a:r>
          </a:p>
          <a:p>
            <a:pPr marL="457200" lvl="1" indent="0">
              <a:buNone/>
            </a:pPr>
            <a:endParaRPr lang="en-US" sz="1800" i="1" dirty="0">
              <a:latin typeface="Amasis MT Pro" panose="02040504050005020304" pitchFamily="18" charset="0"/>
            </a:endParaRPr>
          </a:p>
          <a:p>
            <a:pPr marL="457200" lvl="1" indent="0">
              <a:buNone/>
            </a:pPr>
            <a:r>
              <a:rPr lang="en-US" sz="1800" i="1" dirty="0">
                <a:latin typeface="Amasis MT Pro" panose="02040504050005020304" pitchFamily="18" charset="0"/>
              </a:rPr>
              <a:t>Lastly, we appreciate any improvement that is implemented in any component. It will improve any educational system in a growing country.</a:t>
            </a:r>
            <a:endParaRPr lang="en-US" sz="1800" b="0" i="1" dirty="0">
              <a:effectLst/>
              <a:latin typeface="Amasis MT Pro" panose="02040504050005020304" pitchFamily="18" charset="0"/>
            </a:endParaRPr>
          </a:p>
        </p:txBody>
      </p:sp>
    </p:spTree>
    <p:extLst>
      <p:ext uri="{BB962C8B-B14F-4D97-AF65-F5344CB8AC3E}">
        <p14:creationId xmlns:p14="http://schemas.microsoft.com/office/powerpoint/2010/main" val="53425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B7FACEF4-0E50-4B1D-893B-B69940DCD1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4057" y="145143"/>
            <a:ext cx="7943921" cy="67128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32095FF-4F80-43DD-A1AF-937F647F9DAA}"/>
              </a:ext>
            </a:extLst>
          </p:cNvPr>
          <p:cNvSpPr txBox="1"/>
          <p:nvPr/>
        </p:nvSpPr>
        <p:spPr>
          <a:xfrm>
            <a:off x="8170507" y="1069263"/>
            <a:ext cx="3927436" cy="1200329"/>
          </a:xfrm>
          <a:prstGeom prst="rect">
            <a:avLst/>
          </a:prstGeom>
          <a:noFill/>
        </p:spPr>
        <p:txBody>
          <a:bodyPr wrap="square" rtlCol="0">
            <a:spAutoFit/>
          </a:bodyPr>
          <a:lstStyle/>
          <a:p>
            <a:r>
              <a:rPr lang="en-US" sz="2400" dirty="0">
                <a:latin typeface="Amasis MT Pro" panose="02040504050005020304" pitchFamily="18" charset="0"/>
              </a:rPr>
              <a:t>Plot: </a:t>
            </a:r>
          </a:p>
          <a:p>
            <a:r>
              <a:rPr lang="en-US" sz="2400" dirty="0">
                <a:latin typeface="Amasis MT Pro" panose="02040504050005020304" pitchFamily="18" charset="0"/>
              </a:rPr>
              <a:t>Teachers' degree and school type in different grades. </a:t>
            </a:r>
          </a:p>
        </p:txBody>
      </p:sp>
      <p:sp>
        <p:nvSpPr>
          <p:cNvPr id="3" name="TextBox 2">
            <a:extLst>
              <a:ext uri="{FF2B5EF4-FFF2-40B4-BE49-F238E27FC236}">
                <a16:creationId xmlns:a16="http://schemas.microsoft.com/office/drawing/2014/main" id="{348CDD12-7EDB-46EE-90F4-8D954F0F51E8}"/>
              </a:ext>
            </a:extLst>
          </p:cNvPr>
          <p:cNvSpPr txBox="1"/>
          <p:nvPr/>
        </p:nvSpPr>
        <p:spPr>
          <a:xfrm>
            <a:off x="8622183" y="4242915"/>
            <a:ext cx="3569817" cy="1323439"/>
          </a:xfrm>
          <a:prstGeom prst="rect">
            <a:avLst/>
          </a:prstGeom>
          <a:noFill/>
        </p:spPr>
        <p:txBody>
          <a:bodyPr wrap="square" rtlCol="0">
            <a:spAutoFit/>
          </a:bodyPr>
          <a:lstStyle/>
          <a:p>
            <a:r>
              <a:rPr lang="en-US" sz="2000" i="1" dirty="0">
                <a:latin typeface="Georgia" panose="02040502050405020303" pitchFamily="18" charset="0"/>
              </a:rPr>
              <a:t>Bachelor's was the common degree across all categories, except for second , third grade in urban regions.</a:t>
            </a:r>
          </a:p>
        </p:txBody>
      </p:sp>
    </p:spTree>
    <p:extLst>
      <p:ext uri="{BB962C8B-B14F-4D97-AF65-F5344CB8AC3E}">
        <p14:creationId xmlns:p14="http://schemas.microsoft.com/office/powerpoint/2010/main" val="2063114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a:extLst>
              <a:ext uri="{FF2B5EF4-FFF2-40B4-BE49-F238E27FC236}">
                <a16:creationId xmlns:a16="http://schemas.microsoft.com/office/drawing/2014/main" id="{C56CB4D7-A63D-42CA-8AE4-D9340ECA9F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02744" y="1"/>
            <a:ext cx="8189060" cy="68579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24D9F3-9133-45C3-ADB6-2577426A988F}"/>
              </a:ext>
            </a:extLst>
          </p:cNvPr>
          <p:cNvSpPr txBox="1"/>
          <p:nvPr/>
        </p:nvSpPr>
        <p:spPr>
          <a:xfrm>
            <a:off x="169973" y="1453432"/>
            <a:ext cx="3632771" cy="1200329"/>
          </a:xfrm>
          <a:prstGeom prst="rect">
            <a:avLst/>
          </a:prstGeom>
          <a:noFill/>
        </p:spPr>
        <p:txBody>
          <a:bodyPr wrap="square" rtlCol="0">
            <a:spAutoFit/>
          </a:bodyPr>
          <a:lstStyle/>
          <a:p>
            <a:r>
              <a:rPr lang="en-US" sz="2400" dirty="0">
                <a:latin typeface="Amasis MT Pro" panose="02040504050005020304" pitchFamily="18" charset="0"/>
              </a:rPr>
              <a:t>Plot: </a:t>
            </a:r>
          </a:p>
          <a:p>
            <a:r>
              <a:rPr lang="en-US" sz="2400" dirty="0">
                <a:latin typeface="Amasis MT Pro" panose="02040504050005020304" pitchFamily="18" charset="0"/>
              </a:rPr>
              <a:t>Teachers Career Ladder Level in school’s grades</a:t>
            </a:r>
          </a:p>
        </p:txBody>
      </p:sp>
      <p:sp>
        <p:nvSpPr>
          <p:cNvPr id="3" name="TextBox 2">
            <a:extLst>
              <a:ext uri="{FF2B5EF4-FFF2-40B4-BE49-F238E27FC236}">
                <a16:creationId xmlns:a16="http://schemas.microsoft.com/office/drawing/2014/main" id="{842F2057-3D46-4BBD-A220-BB69B46DE52B}"/>
              </a:ext>
            </a:extLst>
          </p:cNvPr>
          <p:cNvSpPr txBox="1"/>
          <p:nvPr/>
        </p:nvSpPr>
        <p:spPr>
          <a:xfrm>
            <a:off x="84987" y="4204240"/>
            <a:ext cx="3632771" cy="1015663"/>
          </a:xfrm>
          <a:prstGeom prst="rect">
            <a:avLst/>
          </a:prstGeom>
          <a:noFill/>
        </p:spPr>
        <p:txBody>
          <a:bodyPr wrap="square" rtlCol="0">
            <a:spAutoFit/>
          </a:bodyPr>
          <a:lstStyle/>
          <a:p>
            <a:r>
              <a:rPr lang="en-US" sz="2000" i="1" dirty="0">
                <a:latin typeface="Georgia" panose="02040502050405020303" pitchFamily="18" charset="0"/>
              </a:rPr>
              <a:t>“Level 1” career ladder level is the most common among all the categories. </a:t>
            </a:r>
          </a:p>
        </p:txBody>
      </p:sp>
    </p:spTree>
    <p:extLst>
      <p:ext uri="{BB962C8B-B14F-4D97-AF65-F5344CB8AC3E}">
        <p14:creationId xmlns:p14="http://schemas.microsoft.com/office/powerpoint/2010/main" val="1117895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a:extLst>
              <a:ext uri="{FF2B5EF4-FFF2-40B4-BE49-F238E27FC236}">
                <a16:creationId xmlns:a16="http://schemas.microsoft.com/office/drawing/2014/main" id="{F56C6BAE-E51E-4EA5-ACB4-F651AA17FB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2124" y="75928"/>
            <a:ext cx="7615854" cy="67820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63DE350-5ED9-4395-9D3E-4D220C33D610}"/>
              </a:ext>
            </a:extLst>
          </p:cNvPr>
          <p:cNvSpPr txBox="1"/>
          <p:nvPr/>
        </p:nvSpPr>
        <p:spPr>
          <a:xfrm>
            <a:off x="8037978" y="998876"/>
            <a:ext cx="4154022" cy="1200329"/>
          </a:xfrm>
          <a:prstGeom prst="rect">
            <a:avLst/>
          </a:prstGeom>
          <a:noFill/>
        </p:spPr>
        <p:txBody>
          <a:bodyPr wrap="square" rtlCol="0">
            <a:spAutoFit/>
          </a:bodyPr>
          <a:lstStyle/>
          <a:p>
            <a:r>
              <a:rPr lang="en-US" sz="2400" dirty="0">
                <a:latin typeface="Amasis MT Pro" panose="02040504050005020304" pitchFamily="18" charset="0"/>
              </a:rPr>
              <a:t>Plot: </a:t>
            </a:r>
          </a:p>
          <a:p>
            <a:r>
              <a:rPr lang="en-US" sz="2400" dirty="0">
                <a:latin typeface="Amasis MT Pro" panose="02040504050005020304" pitchFamily="18" charset="0"/>
              </a:rPr>
              <a:t>Career ladder level for teachers for classes. </a:t>
            </a:r>
          </a:p>
        </p:txBody>
      </p:sp>
      <p:sp>
        <p:nvSpPr>
          <p:cNvPr id="3" name="TextBox 2">
            <a:extLst>
              <a:ext uri="{FF2B5EF4-FFF2-40B4-BE49-F238E27FC236}">
                <a16:creationId xmlns:a16="http://schemas.microsoft.com/office/drawing/2014/main" id="{333EDFDE-0F92-448E-BA34-3DD192565E38}"/>
              </a:ext>
            </a:extLst>
          </p:cNvPr>
          <p:cNvSpPr txBox="1"/>
          <p:nvPr/>
        </p:nvSpPr>
        <p:spPr>
          <a:xfrm>
            <a:off x="8202360" y="4070180"/>
            <a:ext cx="4044434" cy="1015663"/>
          </a:xfrm>
          <a:prstGeom prst="rect">
            <a:avLst/>
          </a:prstGeom>
          <a:noFill/>
        </p:spPr>
        <p:txBody>
          <a:bodyPr wrap="square" rtlCol="0">
            <a:spAutoFit/>
          </a:bodyPr>
          <a:lstStyle/>
          <a:p>
            <a:r>
              <a:rPr lang="en-US" sz="2000" i="1" dirty="0">
                <a:latin typeface="Georgia" panose="02040502050405020303" pitchFamily="18" charset="0"/>
              </a:rPr>
              <a:t>Level 1 is the most common career ladder across all categories. </a:t>
            </a:r>
          </a:p>
        </p:txBody>
      </p:sp>
    </p:spTree>
    <p:extLst>
      <p:ext uri="{BB962C8B-B14F-4D97-AF65-F5344CB8AC3E}">
        <p14:creationId xmlns:p14="http://schemas.microsoft.com/office/powerpoint/2010/main" val="206585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a:extLst>
              <a:ext uri="{FF2B5EF4-FFF2-40B4-BE49-F238E27FC236}">
                <a16:creationId xmlns:a16="http://schemas.microsoft.com/office/drawing/2014/main" id="{E58E6AD7-4973-4F2D-81B1-F11B74308E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04344" y="1"/>
            <a:ext cx="7998620" cy="68579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4E61D70-0E36-4206-80C3-505AE2D189AE}"/>
              </a:ext>
            </a:extLst>
          </p:cNvPr>
          <p:cNvSpPr txBox="1"/>
          <p:nvPr/>
        </p:nvSpPr>
        <p:spPr>
          <a:xfrm>
            <a:off x="326402" y="1006127"/>
            <a:ext cx="3615308" cy="1200329"/>
          </a:xfrm>
          <a:prstGeom prst="rect">
            <a:avLst/>
          </a:prstGeom>
          <a:noFill/>
        </p:spPr>
        <p:txBody>
          <a:bodyPr wrap="square" rtlCol="0">
            <a:spAutoFit/>
          </a:bodyPr>
          <a:lstStyle/>
          <a:p>
            <a:r>
              <a:rPr lang="en-US" sz="2400" dirty="0">
                <a:latin typeface="Amasis MT Pro" panose="02040504050005020304" pitchFamily="18" charset="0"/>
              </a:rPr>
              <a:t>Plot: </a:t>
            </a:r>
          </a:p>
          <a:p>
            <a:r>
              <a:rPr lang="en-US" sz="2400" dirty="0">
                <a:latin typeface="Amasis MT Pro" panose="02040504050005020304" pitchFamily="18" charset="0"/>
              </a:rPr>
              <a:t>Total Reading scores in different grades</a:t>
            </a:r>
          </a:p>
        </p:txBody>
      </p:sp>
      <p:sp>
        <p:nvSpPr>
          <p:cNvPr id="4" name="TextBox 3">
            <a:extLst>
              <a:ext uri="{FF2B5EF4-FFF2-40B4-BE49-F238E27FC236}">
                <a16:creationId xmlns:a16="http://schemas.microsoft.com/office/drawing/2014/main" id="{0D09789E-3861-4570-B051-601382BC16FB}"/>
              </a:ext>
            </a:extLst>
          </p:cNvPr>
          <p:cNvSpPr txBox="1"/>
          <p:nvPr/>
        </p:nvSpPr>
        <p:spPr>
          <a:xfrm>
            <a:off x="289037" y="2946247"/>
            <a:ext cx="3652674" cy="3693319"/>
          </a:xfrm>
          <a:prstGeom prst="rect">
            <a:avLst/>
          </a:prstGeom>
          <a:noFill/>
        </p:spPr>
        <p:txBody>
          <a:bodyPr wrap="square" rtlCol="0">
            <a:spAutoFit/>
          </a:bodyPr>
          <a:lstStyle/>
          <a:p>
            <a:pPr marL="285750" indent="-285750">
              <a:buFont typeface="Arial" panose="020B0604020202020204" pitchFamily="34" charset="0"/>
              <a:buChar char="•"/>
            </a:pPr>
            <a:r>
              <a:rPr lang="en-US" i="1" dirty="0"/>
              <a:t>Kindergarten most marks were in the range of approximate 400 -500.</a:t>
            </a:r>
          </a:p>
          <a:p>
            <a:endParaRPr lang="en-US" i="1" dirty="0"/>
          </a:p>
          <a:p>
            <a:pPr marL="285750" indent="-285750">
              <a:buFont typeface="Arial" panose="020B0604020202020204" pitchFamily="34" charset="0"/>
              <a:buChar char="•"/>
            </a:pPr>
            <a:r>
              <a:rPr lang="en-US" i="1" dirty="0"/>
              <a:t>Similarly, first grade students got marks between roughly 450- 550.</a:t>
            </a:r>
          </a:p>
          <a:p>
            <a:endParaRPr lang="en-US" i="1" dirty="0"/>
          </a:p>
          <a:p>
            <a:pPr marL="285750" indent="-285750">
              <a:buFont typeface="Arial" panose="020B0604020202020204" pitchFamily="34" charset="0"/>
              <a:buChar char="•"/>
            </a:pPr>
            <a:r>
              <a:rPr lang="en-US" i="1" dirty="0"/>
              <a:t>Likewise, Second grade students marks are between about 550 – 650.</a:t>
            </a:r>
          </a:p>
          <a:p>
            <a:endParaRPr lang="en-US" i="1" dirty="0"/>
          </a:p>
          <a:p>
            <a:pPr marL="285750" indent="-285750">
              <a:buFont typeface="Arial" panose="020B0604020202020204" pitchFamily="34" charset="0"/>
              <a:buChar char="•"/>
            </a:pPr>
            <a:r>
              <a:rPr lang="en-US" i="1" dirty="0"/>
              <a:t>Third grade students got between almost 550 – 650 .                     </a:t>
            </a:r>
          </a:p>
        </p:txBody>
      </p:sp>
    </p:spTree>
    <p:extLst>
      <p:ext uri="{BB962C8B-B14F-4D97-AF65-F5344CB8AC3E}">
        <p14:creationId xmlns:p14="http://schemas.microsoft.com/office/powerpoint/2010/main" val="999034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a:extLst>
              <a:ext uri="{FF2B5EF4-FFF2-40B4-BE49-F238E27FC236}">
                <a16:creationId xmlns:a16="http://schemas.microsoft.com/office/drawing/2014/main" id="{B9FFCB7D-02DA-4452-B5F6-24C24791D4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2571"/>
            <a:ext cx="8818405" cy="67128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257E9A-3B0D-40FB-94B7-36B571AB0375}"/>
              </a:ext>
            </a:extLst>
          </p:cNvPr>
          <p:cNvSpPr txBox="1"/>
          <p:nvPr/>
        </p:nvSpPr>
        <p:spPr>
          <a:xfrm>
            <a:off x="8648434" y="1211021"/>
            <a:ext cx="3486909" cy="1200329"/>
          </a:xfrm>
          <a:prstGeom prst="rect">
            <a:avLst/>
          </a:prstGeom>
          <a:noFill/>
        </p:spPr>
        <p:txBody>
          <a:bodyPr wrap="square" rtlCol="0">
            <a:spAutoFit/>
          </a:bodyPr>
          <a:lstStyle/>
          <a:p>
            <a:r>
              <a:rPr lang="en-US" sz="2400" dirty="0">
                <a:latin typeface="Amasis MT Pro" panose="02040504050005020304" pitchFamily="18" charset="0"/>
              </a:rPr>
              <a:t>Plot: </a:t>
            </a:r>
          </a:p>
          <a:p>
            <a:r>
              <a:rPr lang="en-US" sz="2400" dirty="0">
                <a:latin typeface="Amasis MT Pro" panose="02040504050005020304" pitchFamily="18" charset="0"/>
              </a:rPr>
              <a:t>Total math score in Different grades</a:t>
            </a:r>
          </a:p>
        </p:txBody>
      </p:sp>
      <p:sp>
        <p:nvSpPr>
          <p:cNvPr id="4" name="TextBox 3">
            <a:extLst>
              <a:ext uri="{FF2B5EF4-FFF2-40B4-BE49-F238E27FC236}">
                <a16:creationId xmlns:a16="http://schemas.microsoft.com/office/drawing/2014/main" id="{8DDE32D8-60C3-4776-8075-29A9C57B3BA6}"/>
              </a:ext>
            </a:extLst>
          </p:cNvPr>
          <p:cNvSpPr txBox="1"/>
          <p:nvPr/>
        </p:nvSpPr>
        <p:spPr>
          <a:xfrm>
            <a:off x="8929224" y="3600760"/>
            <a:ext cx="3095299" cy="2862322"/>
          </a:xfrm>
          <a:prstGeom prst="rect">
            <a:avLst/>
          </a:prstGeom>
          <a:noFill/>
        </p:spPr>
        <p:txBody>
          <a:bodyPr wrap="square" rtlCol="0">
            <a:spAutoFit/>
          </a:bodyPr>
          <a:lstStyle/>
          <a:p>
            <a:pPr marL="285750" indent="-285750">
              <a:buFont typeface="Arial" panose="020B0604020202020204" pitchFamily="34" charset="0"/>
              <a:buChar char="•"/>
            </a:pPr>
            <a:r>
              <a:rPr lang="en-US" i="1" dirty="0"/>
              <a:t>Kinder garden students got their math's between</a:t>
            </a:r>
          </a:p>
          <a:p>
            <a:r>
              <a:rPr lang="en-US" i="1" dirty="0"/>
              <a:t>       450 – 550 approximately. </a:t>
            </a:r>
          </a:p>
          <a:p>
            <a:endParaRPr lang="en-US" i="1" dirty="0"/>
          </a:p>
          <a:p>
            <a:pPr marL="285750" indent="-285750">
              <a:buFont typeface="Arial" panose="020B0604020202020204" pitchFamily="34" charset="0"/>
              <a:buChar char="•"/>
            </a:pPr>
            <a:r>
              <a:rPr lang="en-US" i="1" dirty="0"/>
              <a:t>The first grade pupil got between 500 – 600 marks.</a:t>
            </a:r>
          </a:p>
          <a:p>
            <a:endParaRPr lang="en-US" i="1" dirty="0"/>
          </a:p>
          <a:p>
            <a:pPr marL="285750" indent="-285750">
              <a:buFont typeface="Arial" panose="020B0604020202020204" pitchFamily="34" charset="0"/>
              <a:buChar char="•"/>
            </a:pPr>
            <a:r>
              <a:rPr lang="en-US" i="1" dirty="0"/>
              <a:t>Similarly, Second and third students got almost </a:t>
            </a:r>
          </a:p>
          <a:p>
            <a:r>
              <a:rPr lang="en-US" i="1" dirty="0"/>
              <a:t>     550 – 650 marks in total. </a:t>
            </a:r>
          </a:p>
        </p:txBody>
      </p:sp>
    </p:spTree>
    <p:extLst>
      <p:ext uri="{BB962C8B-B14F-4D97-AF65-F5344CB8AC3E}">
        <p14:creationId xmlns:p14="http://schemas.microsoft.com/office/powerpoint/2010/main" val="1603972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Chart, histogram&#10;&#10;Description automatically generated">
            <a:extLst>
              <a:ext uri="{FF2B5EF4-FFF2-40B4-BE49-F238E27FC236}">
                <a16:creationId xmlns:a16="http://schemas.microsoft.com/office/drawing/2014/main" id="{55ACD360-2036-4F0E-BE4D-D45F9542FE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33372" y="101599"/>
            <a:ext cx="8058432" cy="67110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8F16F9-1E52-4408-A5FF-B1D105F681AB}"/>
              </a:ext>
            </a:extLst>
          </p:cNvPr>
          <p:cNvSpPr txBox="1"/>
          <p:nvPr/>
        </p:nvSpPr>
        <p:spPr>
          <a:xfrm>
            <a:off x="200196" y="811738"/>
            <a:ext cx="3733175" cy="1200329"/>
          </a:xfrm>
          <a:prstGeom prst="rect">
            <a:avLst/>
          </a:prstGeom>
          <a:noFill/>
        </p:spPr>
        <p:txBody>
          <a:bodyPr wrap="square" rtlCol="0">
            <a:spAutoFit/>
          </a:bodyPr>
          <a:lstStyle/>
          <a:p>
            <a:r>
              <a:rPr lang="en-US" sz="2400" dirty="0">
                <a:latin typeface="Amasis MT Pro" panose="02040504050005020304" pitchFamily="18" charset="0"/>
              </a:rPr>
              <a:t>Plot: </a:t>
            </a:r>
          </a:p>
          <a:p>
            <a:r>
              <a:rPr lang="en-US" sz="2400" dirty="0">
                <a:latin typeface="Amasis MT Pro" panose="02040504050005020304" pitchFamily="18" charset="0"/>
              </a:rPr>
              <a:t>Total Teaching experience for different grades.</a:t>
            </a:r>
          </a:p>
        </p:txBody>
      </p:sp>
      <p:sp>
        <p:nvSpPr>
          <p:cNvPr id="4" name="TextBox 3">
            <a:extLst>
              <a:ext uri="{FF2B5EF4-FFF2-40B4-BE49-F238E27FC236}">
                <a16:creationId xmlns:a16="http://schemas.microsoft.com/office/drawing/2014/main" id="{84FF4260-AD6A-4A4D-9CC6-0CCD28DEA4F1}"/>
              </a:ext>
            </a:extLst>
          </p:cNvPr>
          <p:cNvSpPr txBox="1"/>
          <p:nvPr/>
        </p:nvSpPr>
        <p:spPr>
          <a:xfrm>
            <a:off x="200196" y="2663031"/>
            <a:ext cx="3825942" cy="3693319"/>
          </a:xfrm>
          <a:prstGeom prst="rect">
            <a:avLst/>
          </a:prstGeom>
          <a:noFill/>
        </p:spPr>
        <p:txBody>
          <a:bodyPr wrap="square" rtlCol="0">
            <a:spAutoFit/>
          </a:bodyPr>
          <a:lstStyle/>
          <a:p>
            <a:pPr marL="285750" indent="-285750">
              <a:buFont typeface="Arial" panose="020B0604020202020204" pitchFamily="34" charset="0"/>
              <a:buChar char="•"/>
            </a:pPr>
            <a:r>
              <a:rPr lang="en-US" i="1" dirty="0"/>
              <a:t>Teachers teaching in kindergarten mostly have 10 to 15 years of experience. </a:t>
            </a:r>
          </a:p>
          <a:p>
            <a:endParaRPr lang="en-US" i="1" dirty="0"/>
          </a:p>
          <a:p>
            <a:pPr marL="285750" indent="-285750">
              <a:buFont typeface="Arial" panose="020B0604020202020204" pitchFamily="34" charset="0"/>
              <a:buChar char="•"/>
            </a:pPr>
            <a:r>
              <a:rPr lang="en-US" i="1" dirty="0"/>
              <a:t>First grade teachers have experience between &lt; 5 years. </a:t>
            </a:r>
          </a:p>
          <a:p>
            <a:endParaRPr lang="en-US" i="1" dirty="0"/>
          </a:p>
          <a:p>
            <a:pPr marL="285750" indent="-285750">
              <a:buFont typeface="Arial" panose="020B0604020202020204" pitchFamily="34" charset="0"/>
              <a:buChar char="•"/>
            </a:pPr>
            <a:r>
              <a:rPr lang="en-US" i="1" dirty="0"/>
              <a:t>Second grade instructors have almost 10 – 15 years of experience.</a:t>
            </a:r>
          </a:p>
          <a:p>
            <a:endParaRPr lang="en-US" i="1" dirty="0"/>
          </a:p>
          <a:p>
            <a:pPr marL="285750" indent="-285750">
              <a:buFont typeface="Arial" panose="020B0604020202020204" pitchFamily="34" charset="0"/>
              <a:buChar char="•"/>
            </a:pPr>
            <a:r>
              <a:rPr lang="en-US" i="1" dirty="0"/>
              <a:t> Lastly,  Third grade teachers have the most of 15 -20 years of experience .</a:t>
            </a:r>
          </a:p>
        </p:txBody>
      </p:sp>
    </p:spTree>
    <p:extLst>
      <p:ext uri="{BB962C8B-B14F-4D97-AF65-F5344CB8AC3E}">
        <p14:creationId xmlns:p14="http://schemas.microsoft.com/office/powerpoint/2010/main" val="2918868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eckmate in a chess game">
            <a:extLst>
              <a:ext uri="{FF2B5EF4-FFF2-40B4-BE49-F238E27FC236}">
                <a16:creationId xmlns:a16="http://schemas.microsoft.com/office/drawing/2014/main" id="{1AAD3FB5-851B-487B-A26A-81D27C7FF69D}"/>
              </a:ext>
            </a:extLst>
          </p:cNvPr>
          <p:cNvPicPr>
            <a:picLocks noChangeAspect="1"/>
          </p:cNvPicPr>
          <p:nvPr/>
        </p:nvPicPr>
        <p:blipFill rotWithShape="1">
          <a:blip r:embed="rId2"/>
          <a:srcRect t="25743"/>
          <a:stretch/>
        </p:blipFill>
        <p:spPr>
          <a:xfrm>
            <a:off x="20" y="0"/>
            <a:ext cx="12191980" cy="6857990"/>
          </a:xfrm>
          <a:prstGeom prst="rect">
            <a:avLst/>
          </a:prstGeom>
          <a:effectLst>
            <a:outerShdw blurRad="63500" sx="102000" sy="102000" algn="ctr" rotWithShape="0">
              <a:prstClr val="black">
                <a:alpha val="40000"/>
              </a:prstClr>
            </a:outerShdw>
          </a:effectLst>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extBox 1">
            <a:extLst>
              <a:ext uri="{FF2B5EF4-FFF2-40B4-BE49-F238E27FC236}">
                <a16:creationId xmlns:a16="http://schemas.microsoft.com/office/drawing/2014/main" id="{422E68BF-DCF8-4766-A078-1AFD2E24B85C}"/>
              </a:ext>
            </a:extLst>
          </p:cNvPr>
          <p:cNvSpPr txBox="1"/>
          <p:nvPr/>
        </p:nvSpPr>
        <p:spPr>
          <a:xfrm>
            <a:off x="8590954" y="3731802"/>
            <a:ext cx="3078531" cy="724075"/>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4000" dirty="0">
              <a:latin typeface="+mj-lt"/>
              <a:ea typeface="+mj-ea"/>
              <a:cs typeface="+mj-cs"/>
            </a:endParaRP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D69B691-4330-4391-B0D7-93F8D6899B48}"/>
              </a:ext>
            </a:extLst>
          </p:cNvPr>
          <p:cNvSpPr txBox="1"/>
          <p:nvPr/>
        </p:nvSpPr>
        <p:spPr>
          <a:xfrm>
            <a:off x="7808686" y="4662128"/>
            <a:ext cx="4383294" cy="461665"/>
          </a:xfrm>
          <a:prstGeom prst="rect">
            <a:avLst/>
          </a:prstGeom>
          <a:noFill/>
        </p:spPr>
        <p:txBody>
          <a:bodyPr wrap="square" rtlCol="0">
            <a:spAutoFit/>
          </a:bodyPr>
          <a:lstStyle/>
          <a:p>
            <a:r>
              <a:rPr lang="en-US" sz="2400" dirty="0">
                <a:latin typeface="Berlin Sans FB" panose="020E0602020502020306" pitchFamily="34" charset="0"/>
              </a:rPr>
              <a:t>I appreciate your Considerations!</a:t>
            </a:r>
          </a:p>
        </p:txBody>
      </p:sp>
    </p:spTree>
    <p:extLst>
      <p:ext uri="{BB962C8B-B14F-4D97-AF65-F5344CB8AC3E}">
        <p14:creationId xmlns:p14="http://schemas.microsoft.com/office/powerpoint/2010/main" val="2050659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olls of blueprints">
            <a:extLst>
              <a:ext uri="{FF2B5EF4-FFF2-40B4-BE49-F238E27FC236}">
                <a16:creationId xmlns:a16="http://schemas.microsoft.com/office/drawing/2014/main" id="{9A392079-2C80-4990-851E-749AD969AFD9}"/>
              </a:ext>
            </a:extLst>
          </p:cNvPr>
          <p:cNvPicPr>
            <a:picLocks noChangeAspect="1"/>
          </p:cNvPicPr>
          <p:nvPr/>
        </p:nvPicPr>
        <p:blipFill rotWithShape="1">
          <a:blip r:embed="rId2"/>
          <a:srcRect l="9091" t="23391"/>
          <a:stretch/>
        </p:blipFill>
        <p:spPr>
          <a:xfrm>
            <a:off x="20" y="10"/>
            <a:ext cx="12191981" cy="6857990"/>
          </a:xfrm>
          <a:prstGeom prst="rect">
            <a:avLst/>
          </a:prstGeom>
        </p:spPr>
      </p:pic>
      <p:sp>
        <p:nvSpPr>
          <p:cNvPr id="30"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35475CF-E532-43BC-889A-74685926548A}"/>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dirty="0">
                <a:solidFill>
                  <a:schemeClr val="tx1">
                    <a:lumMod val="75000"/>
                  </a:schemeClr>
                </a:solidFill>
                <a:latin typeface="Amasis MT Pro Medium" panose="02040604050005020304" pitchFamily="18" charset="0"/>
                <a:ea typeface="+mj-ea"/>
                <a:cs typeface="+mj-cs"/>
              </a:rPr>
              <a:t>Second Submission </a:t>
            </a:r>
          </a:p>
        </p:txBody>
      </p:sp>
      <p:sp>
        <p:nvSpPr>
          <p:cNvPr id="32" name="Rectangle: Rounded Corners 3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48748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FCF16F1B-9A69-4F23-AA3F-7078CCDB8C51}"/>
              </a:ext>
            </a:extLst>
          </p:cNvPr>
          <p:cNvPicPr>
            <a:picLocks noChangeAspect="1"/>
          </p:cNvPicPr>
          <p:nvPr/>
        </p:nvPicPr>
        <p:blipFill rotWithShape="1">
          <a:blip r:embed="rId3"/>
          <a:srcRect t="1632" b="14098"/>
          <a:stretch/>
        </p:blipFill>
        <p:spPr>
          <a:xfrm>
            <a:off x="-2" y="10"/>
            <a:ext cx="12192000" cy="6857990"/>
          </a:xfrm>
          <a:prstGeom prst="rect">
            <a:avLst/>
          </a:prstGeom>
        </p:spPr>
      </p:pic>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5"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5E08857-7DAB-41E3-BE7C-5873A34E830F}"/>
              </a:ext>
            </a:extLst>
          </p:cNvPr>
          <p:cNvSpPr txBox="1"/>
          <p:nvPr/>
        </p:nvSpPr>
        <p:spPr>
          <a:xfrm>
            <a:off x="4646485" y="321734"/>
            <a:ext cx="6902048"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i="1">
                <a:ln w="22225">
                  <a:solidFill>
                    <a:schemeClr val="tx1"/>
                  </a:solidFill>
                  <a:miter lim="800000"/>
                </a:ln>
                <a:latin typeface="+mj-lt"/>
                <a:ea typeface="+mj-ea"/>
                <a:cs typeface="+mj-cs"/>
              </a:rPr>
              <a:t>Data Cleaning &amp;Transformation.</a:t>
            </a:r>
          </a:p>
        </p:txBody>
      </p:sp>
      <p:grpSp>
        <p:nvGrpSpPr>
          <p:cNvPr id="14" name="Group 1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713128"/>
            <a:ext cx="1068867" cy="2126625"/>
            <a:chOff x="10918968" y="713127"/>
            <a:chExt cx="1273032" cy="2532832"/>
          </a:xfrm>
        </p:grpSpPr>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1">
            <a:extLst>
              <a:ext uri="{FF2B5EF4-FFF2-40B4-BE49-F238E27FC236}">
                <a16:creationId xmlns:a16="http://schemas.microsoft.com/office/drawing/2014/main" id="{D0D8F399-EF46-4CA1-8973-8C01DC5C1389}"/>
              </a:ext>
            </a:extLst>
          </p:cNvPr>
          <p:cNvGraphicFramePr/>
          <p:nvPr>
            <p:extLst>
              <p:ext uri="{D42A27DB-BD31-4B8C-83A1-F6EECF244321}">
                <p14:modId xmlns:p14="http://schemas.microsoft.com/office/powerpoint/2010/main" val="2470640708"/>
              </p:ext>
            </p:extLst>
          </p:nvPr>
        </p:nvGraphicFramePr>
        <p:xfrm>
          <a:off x="4646485" y="1782981"/>
          <a:ext cx="6902047"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4944591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80C4E24-3579-4437-9C79-7D3DCFF7F4B1}"/>
              </a:ext>
            </a:extLst>
          </p:cNvPr>
          <p:cNvSpPr txBox="1"/>
          <p:nvPr/>
        </p:nvSpPr>
        <p:spPr>
          <a:xfrm>
            <a:off x="593610" y="2121763"/>
            <a:ext cx="3822192" cy="3773010"/>
          </a:xfrm>
          <a:prstGeom prst="rect">
            <a:avLst/>
          </a:prstGeom>
        </p:spPr>
        <p:txBody>
          <a:bodyPr vert="horz" lIns="91440" tIns="45720" rIns="91440" bIns="45720" rtlCol="0">
            <a:normAutofit/>
          </a:bodyPr>
          <a:lstStyle/>
          <a:p>
            <a:pPr marR="0" lvl="0" algn="ctr" fontAlgn="auto">
              <a:lnSpc>
                <a:spcPct val="90000"/>
              </a:lnSpc>
              <a:spcBef>
                <a:spcPts val="0"/>
              </a:spcBef>
              <a:spcAft>
                <a:spcPts val="600"/>
              </a:spcAft>
              <a:buClrTx/>
              <a:buSzTx/>
              <a:tabLst/>
              <a:defRPr/>
            </a:pPr>
            <a:r>
              <a:rPr kumimoji="0" lang="en-US" sz="2000" b="1" i="1" u="none" strike="noStrike" cap="none" spc="0" normalizeH="0" baseline="0" noProof="0" dirty="0">
                <a:ln>
                  <a:noFill/>
                </a:ln>
                <a:solidFill>
                  <a:schemeClr val="bg1"/>
                </a:solidFill>
                <a:effectLst>
                  <a:outerShdw blurRad="38100" dist="38100" dir="2700000" algn="tl">
                    <a:srgbClr val="000000">
                      <a:alpha val="43137"/>
                    </a:srgbClr>
                  </a:outerShdw>
                </a:effectLst>
                <a:uLnTx/>
                <a:uFillTx/>
              </a:rPr>
              <a:t>Removing Outliers</a:t>
            </a:r>
          </a:p>
          <a:p>
            <a:pPr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cap="none" spc="0" normalizeH="0" baseline="0" noProof="0" dirty="0">
              <a:ln>
                <a:noFill/>
              </a:ln>
              <a:solidFill>
                <a:schemeClr val="bg1"/>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2000" dirty="0">
                <a:solidFill>
                  <a:schemeClr val="bg1"/>
                </a:solidFill>
              </a:rPr>
              <a:t>All the numerical data columns except </a:t>
            </a:r>
            <a:r>
              <a:rPr lang="en-US" sz="2000" i="1" dirty="0">
                <a:solidFill>
                  <a:schemeClr val="bg1"/>
                </a:solidFill>
              </a:rPr>
              <a:t>read1</a:t>
            </a:r>
            <a:r>
              <a:rPr lang="en-US" sz="2000" dirty="0">
                <a:solidFill>
                  <a:schemeClr val="bg1"/>
                </a:solidFill>
              </a:rPr>
              <a:t> had outliers</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lang="en-US" sz="2000" dirty="0">
              <a:solidFill>
                <a:schemeClr val="bg1"/>
              </a:solidFill>
            </a:endParaRPr>
          </a:p>
          <a:p>
            <a:pPr marR="0" lvl="0" fontAlgn="auto">
              <a:lnSpc>
                <a:spcPct val="90000"/>
              </a:lnSpc>
              <a:spcBef>
                <a:spcPts val="0"/>
              </a:spcBef>
              <a:spcAft>
                <a:spcPts val="600"/>
              </a:spcAft>
              <a:buClrTx/>
              <a:buSzTx/>
              <a:tabLst/>
              <a:defRPr/>
            </a:pPr>
            <a:endParaRPr lang="en-US" sz="2000" dirty="0">
              <a:solidFill>
                <a:schemeClr val="bg1"/>
              </a:solidFill>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000" i="0" u="none" strike="noStrike" cap="none" spc="0" normalizeH="0" baseline="0" noProof="0" dirty="0">
                <a:ln>
                  <a:noFill/>
                </a:ln>
                <a:solidFill>
                  <a:schemeClr val="bg1"/>
                </a:solidFill>
                <a:effectLst/>
                <a:uLnTx/>
                <a:uFillTx/>
              </a:rPr>
              <a:t>These outliers were removed as part of data cleaning as shown in the next slide.</a:t>
            </a:r>
          </a:p>
          <a:p>
            <a:pPr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2000" b="1" i="0" u="none" strike="noStrike" cap="none" spc="0" normalizeH="0" baseline="0" noProof="0" dirty="0">
              <a:ln>
                <a:noFill/>
              </a:ln>
              <a:solidFill>
                <a:schemeClr val="bg1"/>
              </a:solidFill>
              <a:effectLst/>
              <a:uLnTx/>
              <a:uFillTx/>
            </a:endParaRPr>
          </a:p>
        </p:txBody>
      </p:sp>
      <p:pic>
        <p:nvPicPr>
          <p:cNvPr id="6146" name="Picture 2" descr="Chart, scatter chart&#10;&#10;Description automatically generated">
            <a:extLst>
              <a:ext uri="{FF2B5EF4-FFF2-40B4-BE49-F238E27FC236}">
                <a16:creationId xmlns:a16="http://schemas.microsoft.com/office/drawing/2014/main" id="{2BB19227-C8E1-44FB-94F1-C2C067F444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0716" y="559803"/>
            <a:ext cx="6596652" cy="558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227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Rectangle 5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536A8-E70F-40B3-ACC9-47C5A91D3FF4}"/>
              </a:ext>
            </a:extLst>
          </p:cNvPr>
          <p:cNvSpPr>
            <a:spLocks noGrp="1"/>
          </p:cNvSpPr>
          <p:nvPr>
            <p:ph type="title"/>
          </p:nvPr>
        </p:nvSpPr>
        <p:spPr>
          <a:xfrm>
            <a:off x="466722" y="586855"/>
            <a:ext cx="3201366" cy="3387497"/>
          </a:xfrm>
        </p:spPr>
        <p:txBody>
          <a:bodyPr anchor="b">
            <a:normAutofit/>
          </a:bodyPr>
          <a:lstStyle/>
          <a:p>
            <a:pPr algn="r"/>
            <a:br>
              <a:rPr lang="en-US" sz="4000" b="1" i="0" u="none" strike="noStrike" baseline="0">
                <a:solidFill>
                  <a:srgbClr val="FFFFFF"/>
                </a:solidFill>
                <a:latin typeface="Calibri-Bold"/>
              </a:rPr>
            </a:br>
            <a:r>
              <a:rPr lang="en-US" sz="4000" b="1" i="0" u="none" strike="noStrike" baseline="0">
                <a:solidFill>
                  <a:srgbClr val="FFFFFF"/>
                </a:solidFill>
                <a:latin typeface="Calibri-Bold"/>
              </a:rPr>
              <a:t>Problem Statement</a:t>
            </a:r>
            <a:br>
              <a:rPr lang="en-US" sz="4000" b="1" i="0" u="none" strike="noStrike" baseline="0">
                <a:solidFill>
                  <a:srgbClr val="FFFFFF"/>
                </a:solidFill>
                <a:latin typeface="Calibri-Bold"/>
              </a:rPr>
            </a:br>
            <a:endParaRPr lang="en-US" sz="4000">
              <a:solidFill>
                <a:srgbClr val="FFFFFF"/>
              </a:solidFill>
            </a:endParaRPr>
          </a:p>
        </p:txBody>
      </p:sp>
      <p:sp>
        <p:nvSpPr>
          <p:cNvPr id="3" name="Content Placeholder 2">
            <a:extLst>
              <a:ext uri="{FF2B5EF4-FFF2-40B4-BE49-F238E27FC236}">
                <a16:creationId xmlns:a16="http://schemas.microsoft.com/office/drawing/2014/main" id="{B9994CCB-6477-4844-B972-6534C183230E}"/>
              </a:ext>
            </a:extLst>
          </p:cNvPr>
          <p:cNvSpPr>
            <a:spLocks noGrp="1"/>
          </p:cNvSpPr>
          <p:nvPr>
            <p:ph idx="1"/>
          </p:nvPr>
        </p:nvSpPr>
        <p:spPr>
          <a:xfrm>
            <a:off x="4810259" y="649480"/>
            <a:ext cx="6555347" cy="5546047"/>
          </a:xfrm>
        </p:spPr>
        <p:txBody>
          <a:bodyPr anchor="ctr">
            <a:normAutofit/>
          </a:bodyPr>
          <a:lstStyle/>
          <a:p>
            <a:endParaRPr lang="en-US" sz="2000" dirty="0"/>
          </a:p>
          <a:p>
            <a:r>
              <a:rPr lang="en-US" sz="2000" dirty="0">
                <a:latin typeface="Amasis MT Pro" panose="02040504050005020304" pitchFamily="18" charset="0"/>
                <a:cs typeface="Aharoni" panose="02010803020104030203" pitchFamily="2" charset="-79"/>
              </a:rPr>
              <a:t>The major goal is to identify the elements that have a direct influence on student grades in different classrooms. This dataset contains a wealth of information that may be used to compare and analyze various student-teacher accomplishment ratios.  </a:t>
            </a:r>
            <a:r>
              <a:rPr lang="en-US" sz="2000" i="1" dirty="0">
                <a:latin typeface="Amasis MT Pro" panose="02040504050005020304" pitchFamily="18" charset="0"/>
                <a:cs typeface="Aharoni" panose="02010803020104030203" pitchFamily="2" charset="-79"/>
              </a:rPr>
              <a:t>[1]</a:t>
            </a:r>
          </a:p>
          <a:p>
            <a:endParaRPr lang="en-US" sz="2000" dirty="0">
              <a:latin typeface="Amasis MT Pro" panose="02040504050005020304" pitchFamily="18" charset="0"/>
              <a:cs typeface="Aharoni" panose="02010803020104030203" pitchFamily="2" charset="-79"/>
            </a:endParaRPr>
          </a:p>
          <a:p>
            <a:pPr lvl="1"/>
            <a:r>
              <a:rPr lang="en-US" sz="2000" dirty="0">
                <a:latin typeface="Amasis MT Pro" panose="02040504050005020304" pitchFamily="18" charset="0"/>
                <a:cs typeface="Aharoni" panose="02010803020104030203" pitchFamily="2" charset="-79"/>
              </a:rPr>
              <a:t>Further Insights: The study spanned four years and involved a single cohort of kids who went from kindergarten through third grade. </a:t>
            </a:r>
          </a:p>
          <a:p>
            <a:pPr marL="457200" lvl="1" indent="0">
              <a:buNone/>
            </a:pPr>
            <a:endParaRPr lang="en-US" sz="2000" dirty="0">
              <a:latin typeface="Amasis MT Pro" panose="02040504050005020304" pitchFamily="18" charset="0"/>
              <a:cs typeface="Aharoni" panose="02010803020104030203" pitchFamily="2" charset="-79"/>
            </a:endParaRPr>
          </a:p>
          <a:p>
            <a:pPr marL="457200" lvl="1" indent="0">
              <a:buNone/>
            </a:pPr>
            <a:r>
              <a:rPr lang="en-US" sz="1800" i="1" dirty="0">
                <a:latin typeface="Amasis MT Pro" panose="02040504050005020304" pitchFamily="18" charset="0"/>
                <a:cs typeface="Aharoni" panose="02010803020104030203" pitchFamily="2" charset="-79"/>
              </a:rPr>
              <a:t>Annually, achievement exams and non-achievement assessments are granted publicly &amp; the study ended in 1989. However, student performance data was collected through high school, and additional non-achievement factors were added to the data set because of supplementary research. [6]</a:t>
            </a:r>
          </a:p>
          <a:p>
            <a:endParaRPr lang="en-US" sz="2000" dirty="0">
              <a:latin typeface="Helvetica Neue"/>
            </a:endParaRPr>
          </a:p>
          <a:p>
            <a:pPr marL="0" indent="0">
              <a:buNone/>
            </a:pPr>
            <a:endParaRPr lang="en-US" sz="2000" b="0" i="0" u="none" strike="noStrike" baseline="0" dirty="0">
              <a:latin typeface="Amasis MT Pro" panose="02040504050005020304" pitchFamily="18" charset="0"/>
              <a:cs typeface="Aharoni" panose="02010803020104030203" pitchFamily="2" charset="-79"/>
            </a:endParaRPr>
          </a:p>
        </p:txBody>
      </p:sp>
    </p:spTree>
    <p:extLst>
      <p:ext uri="{BB962C8B-B14F-4D97-AF65-F5344CB8AC3E}">
        <p14:creationId xmlns:p14="http://schemas.microsoft.com/office/powerpoint/2010/main" val="408050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6BF4F81-CE79-4A24-860D-9959FF716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522810" y="484632"/>
            <a:ext cx="4189913" cy="5852642"/>
          </a:xfrm>
          <a:prstGeom prst="rect">
            <a:avLst/>
          </a:prstGeom>
          <a:solidFill>
            <a:schemeClr val="bg2"/>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00F797-19F4-4AEC-8417-5FB05A2BD24B}"/>
              </a:ext>
            </a:extLst>
          </p:cNvPr>
          <p:cNvSpPr txBox="1"/>
          <p:nvPr/>
        </p:nvSpPr>
        <p:spPr>
          <a:xfrm>
            <a:off x="7742831" y="1683026"/>
            <a:ext cx="3738780" cy="4493936"/>
          </a:xfrm>
          <a:prstGeom prst="rect">
            <a:avLst/>
          </a:prstGeom>
        </p:spPr>
        <p:txBody>
          <a:bodyPr vert="horz" lIns="91440" tIns="45720" rIns="91440" bIns="45720" rtlCol="0">
            <a:normAutofit/>
          </a:bodyPr>
          <a:lstStyle/>
          <a:p>
            <a:pPr>
              <a:lnSpc>
                <a:spcPct val="90000"/>
              </a:lnSpc>
              <a:spcAft>
                <a:spcPts val="600"/>
              </a:spcAft>
            </a:pPr>
            <a:r>
              <a:rPr lang="en-US" sz="2800" i="1" dirty="0">
                <a:latin typeface="Amasis MT Pro" panose="02040504050005020304" pitchFamily="18" charset="0"/>
              </a:rPr>
              <a:t>As seen in the plot, no outliers are present after data cleaning.</a:t>
            </a:r>
          </a:p>
        </p:txBody>
      </p:sp>
      <p:pic>
        <p:nvPicPr>
          <p:cNvPr id="4098" name="Picture 2" descr="Chart, scatter chart&#10;&#10;Description automatically generated">
            <a:extLst>
              <a:ext uri="{FF2B5EF4-FFF2-40B4-BE49-F238E27FC236}">
                <a16:creationId xmlns:a16="http://schemas.microsoft.com/office/drawing/2014/main" id="{B923BCFB-0BB2-4F28-A78F-7868CC7681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25" r="2" b="2"/>
          <a:stretch/>
        </p:blipFill>
        <p:spPr bwMode="auto">
          <a:xfrm>
            <a:off x="265043" y="484632"/>
            <a:ext cx="7026655" cy="588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035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s and plots layered on a blue digital screen">
            <a:extLst>
              <a:ext uri="{FF2B5EF4-FFF2-40B4-BE49-F238E27FC236}">
                <a16:creationId xmlns:a16="http://schemas.microsoft.com/office/drawing/2014/main" id="{816B831D-98E8-4323-9D0C-67BD3161E643}"/>
              </a:ext>
            </a:extLst>
          </p:cNvPr>
          <p:cNvPicPr>
            <a:picLocks noChangeAspect="1"/>
          </p:cNvPicPr>
          <p:nvPr/>
        </p:nvPicPr>
        <p:blipFill rotWithShape="1">
          <a:blip r:embed="rId2"/>
          <a:srcRect t="6893" b="18107"/>
          <a:stretch/>
        </p:blipFill>
        <p:spPr>
          <a:xfrm>
            <a:off x="0" y="10430"/>
            <a:ext cx="12191980" cy="6857990"/>
          </a:xfrm>
          <a:prstGeom prst="rect">
            <a:avLst/>
          </a:prstGeom>
        </p:spPr>
      </p:pic>
      <p:sp>
        <p:nvSpPr>
          <p:cNvPr id="22"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3550CF5-DF65-4B33-BF34-7DAC564BE3B2}"/>
              </a:ext>
            </a:extLst>
          </p:cNvPr>
          <p:cNvSpPr txBox="1"/>
          <p:nvPr/>
        </p:nvSpPr>
        <p:spPr>
          <a:xfrm>
            <a:off x="523875" y="425950"/>
            <a:ext cx="11210925" cy="744836"/>
          </a:xfrm>
          <a:prstGeom prst="rect">
            <a:avLst/>
          </a:prstGeom>
        </p:spPr>
        <p:txBody>
          <a:bodyPr vert="horz" lIns="91440" tIns="45720" rIns="91440" bIns="45720" rtlCol="0" anchor="ctr">
            <a:normAutofit fontScale="92500" lnSpcReduction="10000"/>
          </a:bodyPr>
          <a:lstStyle/>
          <a:p>
            <a:pPr algn="ctr">
              <a:lnSpc>
                <a:spcPct val="90000"/>
              </a:lnSpc>
              <a:spcBef>
                <a:spcPct val="0"/>
              </a:spcBef>
              <a:spcAft>
                <a:spcPts val="600"/>
              </a:spcAft>
            </a:pPr>
            <a:r>
              <a:rPr lang="en-US" sz="5400" b="1" i="0" u="none" strike="noStrike" baseline="0" dirty="0">
                <a:ln w="22225">
                  <a:solidFill>
                    <a:schemeClr val="tx1"/>
                  </a:solidFill>
                  <a:miter lim="800000"/>
                </a:ln>
                <a:solidFill>
                  <a:schemeClr val="tx1">
                    <a:lumMod val="85000"/>
                    <a:lumOff val="15000"/>
                  </a:schemeClr>
                </a:solidFill>
                <a:latin typeface="+mj-lt"/>
                <a:ea typeface="+mj-ea"/>
                <a:cs typeface="+mj-cs"/>
              </a:rPr>
              <a:t>Data Analysis</a:t>
            </a:r>
            <a:endParaRPr lang="en-US" sz="5400" dirty="0">
              <a:ln w="22225">
                <a:solidFill>
                  <a:schemeClr val="tx1"/>
                </a:solidFill>
                <a:miter lim="800000"/>
              </a:ln>
              <a:solidFill>
                <a:schemeClr val="tx1">
                  <a:lumMod val="85000"/>
                  <a:lumOff val="15000"/>
                </a:schemeClr>
              </a:solidFill>
              <a:latin typeface="+mj-lt"/>
              <a:ea typeface="+mj-ea"/>
              <a:cs typeface="+mj-cs"/>
            </a:endParaRPr>
          </a:p>
        </p:txBody>
      </p:sp>
      <p:cxnSp>
        <p:nvCxnSpPr>
          <p:cNvPr id="23"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637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C88C911-0703-463C-A94E-2232F7EAC2BA}"/>
              </a:ext>
            </a:extLst>
          </p:cNvPr>
          <p:cNvSpPr txBox="1"/>
          <p:nvPr/>
        </p:nvSpPr>
        <p:spPr>
          <a:xfrm>
            <a:off x="507030" y="1321553"/>
            <a:ext cx="4008384" cy="4393982"/>
          </a:xfrm>
          <a:prstGeom prst="rect">
            <a:avLst/>
          </a:prstGeom>
        </p:spPr>
        <p:txBody>
          <a:bodyPr vert="horz" lIns="91440" tIns="45720" rIns="91440" bIns="45720" rtlCol="0">
            <a:normAutofit/>
          </a:bodyPr>
          <a:lstStyle/>
          <a:p>
            <a:pPr algn="ctr">
              <a:lnSpc>
                <a:spcPct val="90000"/>
              </a:lnSpc>
              <a:spcAft>
                <a:spcPts val="600"/>
              </a:spcAft>
            </a:pPr>
            <a:r>
              <a:rPr lang="en-US" sz="2000" b="1" i="0" dirty="0">
                <a:effectLst/>
              </a:rPr>
              <a:t>How does the class size impact overall student marks?</a:t>
            </a:r>
          </a:p>
          <a:p>
            <a:pPr indent="-228600">
              <a:lnSpc>
                <a:spcPct val="90000"/>
              </a:lnSpc>
              <a:spcAft>
                <a:spcPts val="600"/>
              </a:spcAft>
              <a:buFont typeface="Arial" panose="020B0604020202020204" pitchFamily="34" charset="0"/>
              <a:buChar char="•"/>
            </a:pPr>
            <a:endParaRPr lang="en-US" sz="2000" b="1" dirty="0">
              <a:latin typeface="Cambria Math" panose="02040503050406030204" pitchFamily="18" charset="0"/>
              <a:ea typeface="Cambria Math" panose="02040503050406030204" pitchFamily="18" charset="0"/>
            </a:endParaRPr>
          </a:p>
          <a:p>
            <a:pPr>
              <a:lnSpc>
                <a:spcPct val="90000"/>
              </a:lnSpc>
              <a:spcAft>
                <a:spcPts val="600"/>
              </a:spcAft>
            </a:pPr>
            <a:r>
              <a:rPr lang="en-US" sz="2000" i="1" dirty="0">
                <a:latin typeface="Cambria Math" panose="02040503050406030204" pitchFamily="18" charset="0"/>
                <a:ea typeface="Cambria Math" panose="02040503050406030204" pitchFamily="18" charset="0"/>
              </a:rPr>
              <a:t>We can see that across all the grades, students in the class with small size scored the highest.</a:t>
            </a:r>
          </a:p>
          <a:p>
            <a:pPr marL="342900" indent="-228600">
              <a:lnSpc>
                <a:spcPct val="90000"/>
              </a:lnSpc>
              <a:spcAft>
                <a:spcPts val="600"/>
              </a:spcAft>
              <a:buFont typeface="Arial" panose="020B0604020202020204" pitchFamily="34" charset="0"/>
              <a:buChar char="•"/>
            </a:pPr>
            <a:endParaRPr lang="en-US" sz="2000" i="0" dirty="0">
              <a:effectLst/>
            </a:endParaRPr>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endParaRPr lang="en-US" sz="2000" i="0" dirty="0">
              <a:effectLst/>
            </a:endParaRP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descr="Diagram&#10;&#10;Description automatically generated">
            <a:extLst>
              <a:ext uri="{FF2B5EF4-FFF2-40B4-BE49-F238E27FC236}">
                <a16:creationId xmlns:a16="http://schemas.microsoft.com/office/drawing/2014/main" id="{FCEAA8F7-C454-47C5-B27C-242065F032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5414" y="291548"/>
            <a:ext cx="7557316" cy="632752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14997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74" name="Isosceles Triangle 7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CBF90F3-FD47-4540-9891-22B454E1ABD8}"/>
              </a:ext>
            </a:extLst>
          </p:cNvPr>
          <p:cNvSpPr txBox="1"/>
          <p:nvPr/>
        </p:nvSpPr>
        <p:spPr>
          <a:xfrm>
            <a:off x="7513983" y="1097280"/>
            <a:ext cx="4464064" cy="5079683"/>
          </a:xfrm>
          <a:prstGeom prst="rect">
            <a:avLst/>
          </a:prstGeom>
        </p:spPr>
        <p:txBody>
          <a:bodyPr vert="horz" lIns="91440" tIns="45720" rIns="91440" bIns="45720" rtlCol="0">
            <a:normAutofit/>
          </a:bodyPr>
          <a:lstStyle/>
          <a:p>
            <a:pPr>
              <a:lnSpc>
                <a:spcPct val="90000"/>
              </a:lnSpc>
              <a:spcAft>
                <a:spcPts val="600"/>
              </a:spcAft>
            </a:pPr>
            <a:r>
              <a:rPr lang="en-US" sz="2000" b="1" i="0" dirty="0">
                <a:effectLst/>
              </a:rPr>
              <a:t>What is the impact of class size on different subjects like mathematics and reading?</a:t>
            </a:r>
          </a:p>
          <a:p>
            <a:pPr indent="-228600">
              <a:lnSpc>
                <a:spcPct val="90000"/>
              </a:lnSpc>
              <a:spcAft>
                <a:spcPts val="600"/>
              </a:spcAft>
              <a:buFont typeface="Arial" panose="020B0604020202020204" pitchFamily="34" charset="0"/>
              <a:buChar char="•"/>
            </a:pPr>
            <a:endParaRPr lang="en-US" sz="2000" b="1" dirty="0"/>
          </a:p>
          <a:p>
            <a:pPr>
              <a:lnSpc>
                <a:spcPct val="90000"/>
              </a:lnSpc>
              <a:spcAft>
                <a:spcPts val="600"/>
              </a:spcAft>
            </a:pPr>
            <a:r>
              <a:rPr lang="en-US" i="1" dirty="0">
                <a:latin typeface="Cambria Math" panose="02040503050406030204" pitchFamily="18" charset="0"/>
                <a:ea typeface="Cambria Math" panose="02040503050406030204" pitchFamily="18" charset="0"/>
              </a:rPr>
              <a:t>Small class size indicate better marks for both reading as well as mathematics, as observed from the plots for each grade.</a:t>
            </a:r>
          </a:p>
        </p:txBody>
      </p:sp>
      <p:grpSp>
        <p:nvGrpSpPr>
          <p:cNvPr id="77" name="Group 7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E6184D4C-A332-449A-A82F-80C7A8D12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53" y="159433"/>
            <a:ext cx="7180759" cy="645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852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6C512D3E-3D0D-443E-9691-498144FE9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014" y="168777"/>
            <a:ext cx="9727203" cy="604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355228-DC48-4B0B-BBE5-DC2F1825F21E}"/>
              </a:ext>
            </a:extLst>
          </p:cNvPr>
          <p:cNvSpPr txBox="1"/>
          <p:nvPr/>
        </p:nvSpPr>
        <p:spPr>
          <a:xfrm>
            <a:off x="360273" y="6302084"/>
            <a:ext cx="3429272" cy="369332"/>
          </a:xfrm>
          <a:prstGeom prst="rect">
            <a:avLst/>
          </a:prstGeom>
          <a:noFill/>
        </p:spPr>
        <p:txBody>
          <a:bodyPr wrap="none" rtlCol="0">
            <a:spAutoFit/>
          </a:bodyPr>
          <a:lstStyle/>
          <a:p>
            <a:r>
              <a:rPr lang="en-US" i="1" dirty="0">
                <a:solidFill>
                  <a:schemeClr val="bg2">
                    <a:lumMod val="50000"/>
                  </a:schemeClr>
                </a:solidFill>
              </a:rPr>
              <a:t>Continued from Previous Question.</a:t>
            </a:r>
          </a:p>
        </p:txBody>
      </p:sp>
    </p:spTree>
    <p:extLst>
      <p:ext uri="{BB962C8B-B14F-4D97-AF65-F5344CB8AC3E}">
        <p14:creationId xmlns:p14="http://schemas.microsoft.com/office/powerpoint/2010/main" val="3136386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Chart, box and whisker chart&#10;&#10;Description automatically generated">
            <a:extLst>
              <a:ext uri="{FF2B5EF4-FFF2-40B4-BE49-F238E27FC236}">
                <a16:creationId xmlns:a16="http://schemas.microsoft.com/office/drawing/2014/main" id="{C88DE7C7-5010-4E45-9C62-76CBB9E8D9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78017" y="238923"/>
            <a:ext cx="7343637" cy="6412724"/>
          </a:xfrm>
          <a:prstGeom prst="rect">
            <a:avLst/>
          </a:prstGeom>
          <a:noFill/>
          <a:extLst>
            <a:ext uri="{909E8E84-426E-40DD-AFC4-6F175D3DCCD1}">
              <a14:hiddenFill xmlns:a14="http://schemas.microsoft.com/office/drawing/2010/main">
                <a:solidFill>
                  <a:srgbClr val="FFFFFF"/>
                </a:solidFill>
              </a14:hiddenFill>
            </a:ext>
          </a:extLst>
        </p:spPr>
      </p:pic>
      <p:grpSp>
        <p:nvGrpSpPr>
          <p:cNvPr id="6149" name="Group 136">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6150" name="Isosceles Triangle 137">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1" name="Rectangle 138">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D2527D36-0C7A-4156-80B0-9C11BA44506E}"/>
              </a:ext>
            </a:extLst>
          </p:cNvPr>
          <p:cNvSpPr txBox="1"/>
          <p:nvPr/>
        </p:nvSpPr>
        <p:spPr>
          <a:xfrm>
            <a:off x="-150372" y="1360441"/>
            <a:ext cx="5136412" cy="4393982"/>
          </a:xfrm>
          <a:prstGeom prst="rect">
            <a:avLst/>
          </a:prstGeom>
        </p:spPr>
        <p:txBody>
          <a:bodyPr vert="horz" lIns="91440" tIns="45720" rIns="91440" bIns="45720" rtlCol="0">
            <a:normAutofit/>
          </a:bodyPr>
          <a:lstStyle/>
          <a:p>
            <a:pPr algn="ctr">
              <a:lnSpc>
                <a:spcPct val="90000"/>
              </a:lnSpc>
              <a:spcAft>
                <a:spcPts val="600"/>
              </a:spcAft>
            </a:pPr>
            <a:r>
              <a:rPr lang="en-US" sz="2000" b="1" i="0" dirty="0">
                <a:effectLst/>
              </a:rPr>
              <a:t>Which school types are benefitted from smaller class size?</a:t>
            </a:r>
            <a:endParaRPr lang="en-US" sz="2000" dirty="0"/>
          </a:p>
        </p:txBody>
      </p:sp>
      <p:grpSp>
        <p:nvGrpSpPr>
          <p:cNvPr id="6152" name="Group 140">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6153" name="Isosceles Triangle 14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4" name="Rectangle 14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ABDFE2FE-E714-47D5-806E-D445A3739A8C}"/>
              </a:ext>
            </a:extLst>
          </p:cNvPr>
          <p:cNvSpPr txBox="1"/>
          <p:nvPr/>
        </p:nvSpPr>
        <p:spPr>
          <a:xfrm>
            <a:off x="386473" y="2121846"/>
            <a:ext cx="3905072" cy="1323439"/>
          </a:xfrm>
          <a:prstGeom prst="rect">
            <a:avLst/>
          </a:prstGeom>
          <a:noFill/>
        </p:spPr>
        <p:txBody>
          <a:bodyPr wrap="square" rtlCol="0">
            <a:spAutoFit/>
          </a:bodyPr>
          <a:lstStyle/>
          <a:p>
            <a:pPr>
              <a:spcAft>
                <a:spcPts val="600"/>
              </a:spcAft>
            </a:pPr>
            <a:r>
              <a:rPr lang="en-US" sz="2000" i="1" dirty="0">
                <a:latin typeface="Cambria Math" panose="02040503050406030204" pitchFamily="18" charset="0"/>
                <a:ea typeface="Cambria Math" panose="02040503050406030204" pitchFamily="18" charset="0"/>
              </a:rPr>
              <a:t>All the school types are benefitted from smaller class size for each grade, as small class size meant better score.  </a:t>
            </a:r>
          </a:p>
        </p:txBody>
      </p:sp>
    </p:spTree>
    <p:extLst>
      <p:ext uri="{BB962C8B-B14F-4D97-AF65-F5344CB8AC3E}">
        <p14:creationId xmlns:p14="http://schemas.microsoft.com/office/powerpoint/2010/main" val="1446367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D0C2DA36-F0AF-4432-B875-FA13F8B2E8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0818" y="159027"/>
            <a:ext cx="9457528" cy="619732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B30C1EE-0BDB-472A-AF59-1A6F128EEEBF}"/>
              </a:ext>
            </a:extLst>
          </p:cNvPr>
          <p:cNvSpPr txBox="1"/>
          <p:nvPr/>
        </p:nvSpPr>
        <p:spPr>
          <a:xfrm>
            <a:off x="8480583" y="6441741"/>
            <a:ext cx="6102626" cy="369332"/>
          </a:xfrm>
          <a:prstGeom prst="rect">
            <a:avLst/>
          </a:prstGeom>
          <a:noFill/>
        </p:spPr>
        <p:txBody>
          <a:bodyPr wrap="square">
            <a:spAutoFit/>
          </a:bodyPr>
          <a:lstStyle/>
          <a:p>
            <a:r>
              <a:rPr lang="en-US" i="1" dirty="0">
                <a:solidFill>
                  <a:schemeClr val="bg2">
                    <a:lumMod val="50000"/>
                  </a:schemeClr>
                </a:solidFill>
              </a:rPr>
              <a:t>Continued from Previous Question_1.</a:t>
            </a:r>
          </a:p>
        </p:txBody>
      </p:sp>
    </p:spTree>
    <p:extLst>
      <p:ext uri="{BB962C8B-B14F-4D97-AF65-F5344CB8AC3E}">
        <p14:creationId xmlns:p14="http://schemas.microsoft.com/office/powerpoint/2010/main" val="3637791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B9252191-F74C-43E5-9289-6DFF1EAF0D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66014" y="288485"/>
            <a:ext cx="9819968" cy="60567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8CD76B3-3782-4D15-A8B7-151DEFD220CA}"/>
              </a:ext>
            </a:extLst>
          </p:cNvPr>
          <p:cNvSpPr txBox="1"/>
          <p:nvPr/>
        </p:nvSpPr>
        <p:spPr>
          <a:xfrm>
            <a:off x="96079" y="6413387"/>
            <a:ext cx="6102626" cy="369332"/>
          </a:xfrm>
          <a:prstGeom prst="rect">
            <a:avLst/>
          </a:prstGeom>
          <a:noFill/>
        </p:spPr>
        <p:txBody>
          <a:bodyPr wrap="square">
            <a:spAutoFit/>
          </a:bodyPr>
          <a:lstStyle/>
          <a:p>
            <a:r>
              <a:rPr lang="en-US" i="1" dirty="0">
                <a:solidFill>
                  <a:schemeClr val="bg2">
                    <a:lumMod val="50000"/>
                  </a:schemeClr>
                </a:solidFill>
              </a:rPr>
              <a:t>Continued from Previous Question_2.</a:t>
            </a:r>
          </a:p>
        </p:txBody>
      </p:sp>
    </p:spTree>
    <p:extLst>
      <p:ext uri="{BB962C8B-B14F-4D97-AF65-F5344CB8AC3E}">
        <p14:creationId xmlns:p14="http://schemas.microsoft.com/office/powerpoint/2010/main" val="1379841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7EC50180-259B-4567-A1EF-D168191502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792" y="288485"/>
            <a:ext cx="9649310" cy="60567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993C8A-038F-4631-B945-49313DC57155}"/>
              </a:ext>
            </a:extLst>
          </p:cNvPr>
          <p:cNvSpPr txBox="1"/>
          <p:nvPr/>
        </p:nvSpPr>
        <p:spPr>
          <a:xfrm>
            <a:off x="8418983" y="6416954"/>
            <a:ext cx="6102626" cy="369332"/>
          </a:xfrm>
          <a:prstGeom prst="rect">
            <a:avLst/>
          </a:prstGeom>
          <a:noFill/>
        </p:spPr>
        <p:txBody>
          <a:bodyPr wrap="square">
            <a:spAutoFit/>
          </a:bodyPr>
          <a:lstStyle/>
          <a:p>
            <a:r>
              <a:rPr lang="en-US" i="1" dirty="0">
                <a:solidFill>
                  <a:schemeClr val="bg2">
                    <a:lumMod val="50000"/>
                  </a:schemeClr>
                </a:solidFill>
              </a:rPr>
              <a:t>Continued from Previous Question_3.</a:t>
            </a:r>
          </a:p>
        </p:txBody>
      </p:sp>
    </p:spTree>
    <p:extLst>
      <p:ext uri="{BB962C8B-B14F-4D97-AF65-F5344CB8AC3E}">
        <p14:creationId xmlns:p14="http://schemas.microsoft.com/office/powerpoint/2010/main" val="3581757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42" name="Picture 2">
            <a:extLst>
              <a:ext uri="{FF2B5EF4-FFF2-40B4-BE49-F238E27FC236}">
                <a16:creationId xmlns:a16="http://schemas.microsoft.com/office/drawing/2014/main" id="{F6788678-21B5-4A7E-83B3-C98EA268D4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350" y="238539"/>
            <a:ext cx="7504685" cy="6380537"/>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74" name="Isosceles Triangle 7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15203CEE-4AD7-4D14-B24C-943EC68E3C3E}"/>
              </a:ext>
            </a:extLst>
          </p:cNvPr>
          <p:cNvSpPr txBox="1"/>
          <p:nvPr/>
        </p:nvSpPr>
        <p:spPr>
          <a:xfrm>
            <a:off x="7959579" y="929935"/>
            <a:ext cx="5136412" cy="4393982"/>
          </a:xfrm>
          <a:prstGeom prst="rect">
            <a:avLst/>
          </a:prstGeom>
        </p:spPr>
        <p:txBody>
          <a:bodyPr vert="horz" lIns="91440" tIns="45720" rIns="91440" bIns="45720" rtlCol="0">
            <a:normAutofit/>
          </a:bodyPr>
          <a:lstStyle/>
          <a:p>
            <a:pPr>
              <a:lnSpc>
                <a:spcPct val="90000"/>
              </a:lnSpc>
              <a:spcAft>
                <a:spcPts val="600"/>
              </a:spcAft>
            </a:pPr>
            <a:r>
              <a:rPr lang="en-US" sz="2000" b="1" i="0" dirty="0">
                <a:effectLst/>
              </a:rPr>
              <a:t>What is the impact of school type on </a:t>
            </a:r>
          </a:p>
          <a:p>
            <a:pPr>
              <a:lnSpc>
                <a:spcPct val="90000"/>
              </a:lnSpc>
              <a:spcAft>
                <a:spcPts val="600"/>
              </a:spcAft>
            </a:pPr>
            <a:r>
              <a:rPr lang="en-US" sz="2000" b="1" i="0" dirty="0">
                <a:effectLst/>
              </a:rPr>
              <a:t>student marks?</a:t>
            </a:r>
            <a:endParaRPr lang="en-US" sz="2000" dirty="0"/>
          </a:p>
        </p:txBody>
      </p:sp>
      <p:grpSp>
        <p:nvGrpSpPr>
          <p:cNvPr id="77" name="Group 7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A8797FEE-E8E1-42D6-89A7-7D5600D0BB20}"/>
              </a:ext>
            </a:extLst>
          </p:cNvPr>
          <p:cNvSpPr txBox="1"/>
          <p:nvPr/>
        </p:nvSpPr>
        <p:spPr>
          <a:xfrm>
            <a:off x="7959579" y="1867084"/>
            <a:ext cx="3905072" cy="1477328"/>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Across all the grades, children in inner-city schools scored the lowest, while urban schools had the highest score for all grades except kindergarten. </a:t>
            </a:r>
          </a:p>
        </p:txBody>
      </p:sp>
    </p:spTree>
    <p:extLst>
      <p:ext uri="{BB962C8B-B14F-4D97-AF65-F5344CB8AC3E}">
        <p14:creationId xmlns:p14="http://schemas.microsoft.com/office/powerpoint/2010/main" val="40828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459C2C8-AC03-47DF-ACB2-D670E887154B}"/>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latin typeface="Calibri-Bold"/>
              </a:rPr>
              <a:t>Target Audience</a:t>
            </a:r>
            <a:endParaRPr lang="en-US" sz="4000">
              <a:solidFill>
                <a:srgbClr val="FFFFFF"/>
              </a:solidFill>
            </a:endParaRPr>
          </a:p>
        </p:txBody>
      </p:sp>
      <p:sp>
        <p:nvSpPr>
          <p:cNvPr id="5" name="Content Placeholder 4">
            <a:extLst>
              <a:ext uri="{FF2B5EF4-FFF2-40B4-BE49-F238E27FC236}">
                <a16:creationId xmlns:a16="http://schemas.microsoft.com/office/drawing/2014/main" id="{AB7737AA-B5AC-4BF0-873B-0E04767DB9D0}"/>
              </a:ext>
            </a:extLst>
          </p:cNvPr>
          <p:cNvSpPr>
            <a:spLocks noGrp="1"/>
          </p:cNvSpPr>
          <p:nvPr>
            <p:ph idx="1"/>
          </p:nvPr>
        </p:nvSpPr>
        <p:spPr>
          <a:xfrm>
            <a:off x="5751444" y="357810"/>
            <a:ext cx="6215270" cy="6321286"/>
          </a:xfrm>
        </p:spPr>
        <p:txBody>
          <a:bodyPr anchor="ctr">
            <a:normAutofit lnSpcReduction="10000"/>
          </a:bodyPr>
          <a:lstStyle/>
          <a:p>
            <a:pPr marL="457200" lvl="1" indent="0">
              <a:buNone/>
            </a:pPr>
            <a:endParaRPr lang="en-US" sz="2000" dirty="0">
              <a:latin typeface="Amasis MT Pro" panose="02040504050005020304" pitchFamily="18" charset="0"/>
              <a:cs typeface="Aharoni" panose="02010803020104030203" pitchFamily="2" charset="-79"/>
            </a:endParaRPr>
          </a:p>
          <a:p>
            <a:pPr marL="0" indent="0">
              <a:buNone/>
            </a:pPr>
            <a:r>
              <a:rPr lang="en-US" sz="2400" dirty="0">
                <a:latin typeface="Amasis MT Pro" panose="02040504050005020304" pitchFamily="18" charset="0"/>
                <a:cs typeface="Aharoni" panose="02010803020104030203" pitchFamily="2" charset="-79"/>
              </a:rPr>
              <a:t>School Administration:</a:t>
            </a:r>
          </a:p>
          <a:p>
            <a:pPr marL="457200" lvl="1" indent="0">
              <a:buNone/>
            </a:pPr>
            <a:r>
              <a:rPr lang="en-US" sz="2000" dirty="0">
                <a:latin typeface="Amasis MT Pro" panose="02040504050005020304" pitchFamily="18" charset="0"/>
                <a:cs typeface="Aharoni" panose="02010803020104030203" pitchFamily="2" charset="-79"/>
              </a:rPr>
              <a:t> </a:t>
            </a:r>
          </a:p>
          <a:p>
            <a:pPr marL="457200" lvl="1" indent="0">
              <a:buNone/>
            </a:pPr>
            <a:r>
              <a:rPr lang="en-US" sz="2000" dirty="0">
                <a:latin typeface="Amasis MT Pro" panose="02040504050005020304" pitchFamily="18" charset="0"/>
                <a:cs typeface="Aharoni" panose="02010803020104030203" pitchFamily="2" charset="-79"/>
              </a:rPr>
              <a:t>Our primary objective encourages us to execute the task in a methodical manner for the school system. </a:t>
            </a:r>
            <a:r>
              <a:rPr lang="en-US" sz="2000" i="1" dirty="0">
                <a:latin typeface="Amasis MT Pro" panose="02040504050005020304" pitchFamily="18" charset="0"/>
                <a:cs typeface="Aharoni" panose="02010803020104030203" pitchFamily="2" charset="-79"/>
              </a:rPr>
              <a:t>[3]</a:t>
            </a:r>
          </a:p>
          <a:p>
            <a:pPr marL="457200" lvl="1" indent="0">
              <a:buNone/>
            </a:pPr>
            <a:endParaRPr lang="en-US" sz="2000" dirty="0">
              <a:latin typeface="Amasis MT Pro" panose="02040504050005020304" pitchFamily="18" charset="0"/>
              <a:cs typeface="Aharoni" panose="02010803020104030203" pitchFamily="2" charset="-79"/>
            </a:endParaRPr>
          </a:p>
          <a:p>
            <a:pPr lvl="1"/>
            <a:r>
              <a:rPr lang="en-US" sz="2000" dirty="0">
                <a:latin typeface="Amasis MT Pro" panose="02040504050005020304" pitchFamily="18" charset="0"/>
                <a:cs typeface="Aharoni" panose="02010803020104030203" pitchFamily="2" charset="-79"/>
              </a:rPr>
              <a:t>We will investigate every sector from this dataset, beginning with early childhood education and progressing through middle school, to gain a clear picture of what we'd like to visualize the complete dataset.</a:t>
            </a:r>
          </a:p>
          <a:p>
            <a:pPr lvl="1"/>
            <a:endParaRPr lang="en-US" sz="2000" dirty="0">
              <a:latin typeface="Amasis MT Pro" panose="02040504050005020304" pitchFamily="18" charset="0"/>
              <a:cs typeface="Aharoni" panose="02010803020104030203" pitchFamily="2" charset="-79"/>
            </a:endParaRPr>
          </a:p>
          <a:p>
            <a:pPr lvl="1"/>
            <a:r>
              <a:rPr lang="en-US" sz="2000" dirty="0">
                <a:latin typeface="Amasis MT Pro" panose="02040504050005020304" pitchFamily="18" charset="0"/>
                <a:cs typeface="Aharoni" panose="02010803020104030203" pitchFamily="2" charset="-79"/>
              </a:rPr>
              <a:t>It will greatly assist us in carrying out our research, which will result in the creation of a picture of analysis.</a:t>
            </a:r>
          </a:p>
          <a:p>
            <a:pPr lvl="1"/>
            <a:endParaRPr lang="en-US" sz="2000" dirty="0">
              <a:latin typeface="Amasis MT Pro" panose="02040504050005020304" pitchFamily="18" charset="0"/>
              <a:cs typeface="Aharoni" panose="02010803020104030203" pitchFamily="2" charset="-79"/>
            </a:endParaRPr>
          </a:p>
          <a:p>
            <a:pPr lvl="1"/>
            <a:r>
              <a:rPr lang="en-US" sz="2000" dirty="0">
                <a:latin typeface="Amasis MT Pro" panose="02040504050005020304" pitchFamily="18" charset="0"/>
                <a:cs typeface="Aharoni" panose="02010803020104030203" pitchFamily="2" charset="-79"/>
              </a:rPr>
              <a:t>The correlation of variables will aid in determining which variables are inextricably linked to one another and which have the potential to affect the pupil’s output.</a:t>
            </a:r>
            <a:endParaRPr lang="en-US" sz="2000" dirty="0">
              <a:latin typeface="Calibri" panose="020F0502020204030204" pitchFamily="34" charset="0"/>
              <a:cs typeface="Aharoni" panose="02010803020104030203" pitchFamily="2" charset="-79"/>
            </a:endParaRPr>
          </a:p>
          <a:p>
            <a:pPr marL="457200" lvl="1" indent="0">
              <a:buNone/>
            </a:pPr>
            <a:endParaRPr lang="en-US" sz="2000" u="none" strike="noStrike" baseline="0" dirty="0">
              <a:latin typeface="Amasis MT Pro" panose="02040504050005020304" pitchFamily="18" charset="0"/>
              <a:cs typeface="Aharoni" panose="02010803020104030203" pitchFamily="2" charset="-79"/>
            </a:endParaRPr>
          </a:p>
          <a:p>
            <a:pPr lvl="1"/>
            <a:endParaRPr lang="en-US" sz="2000" dirty="0"/>
          </a:p>
        </p:txBody>
      </p:sp>
    </p:spTree>
    <p:extLst>
      <p:ext uri="{BB962C8B-B14F-4D97-AF65-F5344CB8AC3E}">
        <p14:creationId xmlns:p14="http://schemas.microsoft.com/office/powerpoint/2010/main" val="280353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C1B43CA-E940-41D1-B1CB-B2037ACB7C0B}"/>
              </a:ext>
            </a:extLst>
          </p:cNvPr>
          <p:cNvSpPr txBox="1"/>
          <p:nvPr/>
        </p:nvSpPr>
        <p:spPr>
          <a:xfrm>
            <a:off x="0" y="1058758"/>
            <a:ext cx="4008384" cy="4393982"/>
          </a:xfrm>
          <a:prstGeom prst="rect">
            <a:avLst/>
          </a:prstGeom>
        </p:spPr>
        <p:txBody>
          <a:bodyPr vert="horz" lIns="91440" tIns="45720" rIns="91440" bIns="45720" rtlCol="0">
            <a:normAutofit/>
          </a:bodyPr>
          <a:lstStyle/>
          <a:p>
            <a:pPr algn="ctr">
              <a:lnSpc>
                <a:spcPct val="90000"/>
              </a:lnSpc>
              <a:spcAft>
                <a:spcPts val="600"/>
              </a:spcAft>
            </a:pPr>
            <a:r>
              <a:rPr lang="en-US" sz="2000" b="1" i="0" dirty="0">
                <a:effectLst/>
              </a:rPr>
              <a:t>Which ethnicities are benefitted from smaller class size?</a:t>
            </a:r>
            <a:endParaRPr lang="en-US" sz="2000" dirty="0"/>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266" name="Picture 2">
            <a:extLst>
              <a:ext uri="{FF2B5EF4-FFF2-40B4-BE49-F238E27FC236}">
                <a16:creationId xmlns:a16="http://schemas.microsoft.com/office/drawing/2014/main" id="{BE2BFFF1-46B8-4F91-B68A-A9526F248F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08384" y="315162"/>
            <a:ext cx="7908282" cy="6318085"/>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FAAA276A-B567-469B-B6E3-6977DFF7E282}"/>
              </a:ext>
            </a:extLst>
          </p:cNvPr>
          <p:cNvSpPr txBox="1"/>
          <p:nvPr/>
        </p:nvSpPr>
        <p:spPr>
          <a:xfrm>
            <a:off x="82864" y="1910000"/>
            <a:ext cx="3842657" cy="301621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i="1" dirty="0">
                <a:latin typeface="Cambria Math" panose="02040503050406030204" pitchFamily="18" charset="0"/>
                <a:ea typeface="Cambria Math" panose="02040503050406030204" pitchFamily="18" charset="0"/>
              </a:rPr>
              <a:t>From the plots, African American, Caucasian and Other ethnicity students benefit from small class size.</a:t>
            </a:r>
          </a:p>
          <a:p>
            <a:pPr marL="285750" indent="-285750">
              <a:spcAft>
                <a:spcPts val="600"/>
              </a:spcAft>
              <a:buFont typeface="Arial" panose="020B0604020202020204" pitchFamily="34" charset="0"/>
              <a:buChar char="•"/>
            </a:pPr>
            <a:r>
              <a:rPr lang="en-US" i="1" dirty="0">
                <a:latin typeface="Cambria Math" panose="02040503050406030204" pitchFamily="18" charset="0"/>
                <a:ea typeface="Cambria Math" panose="02040503050406030204" pitchFamily="18" charset="0"/>
              </a:rPr>
              <a:t> Asian and American Indian students did not gain from small class size. </a:t>
            </a:r>
          </a:p>
          <a:p>
            <a:pPr marL="285750" indent="-285750">
              <a:spcAft>
                <a:spcPts val="600"/>
              </a:spcAft>
              <a:buFont typeface="Arial" panose="020B0604020202020204" pitchFamily="34" charset="0"/>
              <a:buChar char="•"/>
            </a:pPr>
            <a:r>
              <a:rPr lang="en-US" i="1" dirty="0">
                <a:latin typeface="Cambria Math" panose="02040503050406030204" pitchFamily="18" charset="0"/>
                <a:ea typeface="Cambria Math" panose="02040503050406030204" pitchFamily="18" charset="0"/>
              </a:rPr>
              <a:t>Also, Hispanic students were assisted from small class size for 1</a:t>
            </a:r>
            <a:r>
              <a:rPr lang="en-US" i="1" baseline="30000" dirty="0">
                <a:latin typeface="Cambria Math" panose="02040503050406030204" pitchFamily="18" charset="0"/>
                <a:ea typeface="Cambria Math" panose="02040503050406030204" pitchFamily="18" charset="0"/>
              </a:rPr>
              <a:t>st</a:t>
            </a:r>
            <a:r>
              <a:rPr lang="en-US" i="1" dirty="0">
                <a:latin typeface="Cambria Math" panose="02040503050406030204" pitchFamily="18" charset="0"/>
                <a:ea typeface="Cambria Math" panose="02040503050406030204" pitchFamily="18" charset="0"/>
              </a:rPr>
              <a:t> grade but not for 2</a:t>
            </a:r>
            <a:r>
              <a:rPr lang="en-US" i="1" baseline="30000" dirty="0">
                <a:latin typeface="Cambria Math" panose="02040503050406030204" pitchFamily="18" charset="0"/>
                <a:ea typeface="Cambria Math" panose="02040503050406030204" pitchFamily="18" charset="0"/>
              </a:rPr>
              <a:t>nd</a:t>
            </a:r>
            <a:r>
              <a:rPr lang="en-US" i="1" dirty="0">
                <a:latin typeface="Cambria Math" panose="02040503050406030204" pitchFamily="18" charset="0"/>
                <a:ea typeface="Cambria Math" panose="02040503050406030204" pitchFamily="18" charset="0"/>
              </a:rPr>
              <a:t> grade. </a:t>
            </a:r>
          </a:p>
        </p:txBody>
      </p:sp>
    </p:spTree>
    <p:extLst>
      <p:ext uri="{BB962C8B-B14F-4D97-AF65-F5344CB8AC3E}">
        <p14:creationId xmlns:p14="http://schemas.microsoft.com/office/powerpoint/2010/main" val="2236046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0FE8EA81-3870-4E6E-8E1C-3AA500EA40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7687" y="327991"/>
            <a:ext cx="10363449" cy="597759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C1B9036-2AC6-47A9-AE54-44E8B3B5BDE2}"/>
              </a:ext>
            </a:extLst>
          </p:cNvPr>
          <p:cNvSpPr txBox="1"/>
          <p:nvPr/>
        </p:nvSpPr>
        <p:spPr>
          <a:xfrm>
            <a:off x="8415255" y="6305583"/>
            <a:ext cx="6102626" cy="369332"/>
          </a:xfrm>
          <a:prstGeom prst="rect">
            <a:avLst/>
          </a:prstGeom>
          <a:noFill/>
        </p:spPr>
        <p:txBody>
          <a:bodyPr wrap="square">
            <a:spAutoFit/>
          </a:bodyPr>
          <a:lstStyle/>
          <a:p>
            <a:r>
              <a:rPr lang="en-US" i="1" dirty="0">
                <a:solidFill>
                  <a:schemeClr val="bg2">
                    <a:lumMod val="50000"/>
                  </a:schemeClr>
                </a:solidFill>
              </a:rPr>
              <a:t>Continued from Previous Question_1.</a:t>
            </a:r>
          </a:p>
        </p:txBody>
      </p:sp>
    </p:spTree>
    <p:extLst>
      <p:ext uri="{BB962C8B-B14F-4D97-AF65-F5344CB8AC3E}">
        <p14:creationId xmlns:p14="http://schemas.microsoft.com/office/powerpoint/2010/main" val="2904962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AAFD56F0-17D8-4B26-A06F-95A4DDB5BF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0670" y="622852"/>
            <a:ext cx="10282790" cy="54926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8CF2B6-AFA9-4F34-A6B1-FC663E3966E3}"/>
              </a:ext>
            </a:extLst>
          </p:cNvPr>
          <p:cNvSpPr txBox="1"/>
          <p:nvPr/>
        </p:nvSpPr>
        <p:spPr>
          <a:xfrm>
            <a:off x="135835" y="6302084"/>
            <a:ext cx="6102626" cy="369332"/>
          </a:xfrm>
          <a:prstGeom prst="rect">
            <a:avLst/>
          </a:prstGeom>
          <a:noFill/>
        </p:spPr>
        <p:txBody>
          <a:bodyPr wrap="square">
            <a:spAutoFit/>
          </a:bodyPr>
          <a:lstStyle/>
          <a:p>
            <a:r>
              <a:rPr lang="en-US" i="1" dirty="0">
                <a:solidFill>
                  <a:schemeClr val="bg2">
                    <a:lumMod val="50000"/>
                  </a:schemeClr>
                </a:solidFill>
              </a:rPr>
              <a:t>Continued from Previous Question_2.</a:t>
            </a:r>
          </a:p>
        </p:txBody>
      </p:sp>
    </p:spTree>
    <p:extLst>
      <p:ext uri="{BB962C8B-B14F-4D97-AF65-F5344CB8AC3E}">
        <p14:creationId xmlns:p14="http://schemas.microsoft.com/office/powerpoint/2010/main" val="1260287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ADE6A50A-8B26-40F7-8EBA-A2D0DA025E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9353" y="288485"/>
            <a:ext cx="10533982" cy="60567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DEB8F8-0085-4EAE-B77A-C78166113322}"/>
              </a:ext>
            </a:extLst>
          </p:cNvPr>
          <p:cNvSpPr txBox="1"/>
          <p:nvPr/>
        </p:nvSpPr>
        <p:spPr>
          <a:xfrm>
            <a:off x="8523261" y="6345241"/>
            <a:ext cx="6102626" cy="369332"/>
          </a:xfrm>
          <a:prstGeom prst="rect">
            <a:avLst/>
          </a:prstGeom>
          <a:noFill/>
        </p:spPr>
        <p:txBody>
          <a:bodyPr wrap="square">
            <a:spAutoFit/>
          </a:bodyPr>
          <a:lstStyle/>
          <a:p>
            <a:r>
              <a:rPr lang="en-US" i="1" dirty="0">
                <a:solidFill>
                  <a:schemeClr val="bg2">
                    <a:lumMod val="50000"/>
                  </a:schemeClr>
                </a:solidFill>
              </a:rPr>
              <a:t>Continued from Previous Question_3.</a:t>
            </a:r>
          </a:p>
        </p:txBody>
      </p:sp>
    </p:spTree>
    <p:extLst>
      <p:ext uri="{BB962C8B-B14F-4D97-AF65-F5344CB8AC3E}">
        <p14:creationId xmlns:p14="http://schemas.microsoft.com/office/powerpoint/2010/main" val="936538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F646DD9E-13FE-417F-BACE-05FDFA7649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0990" y="225287"/>
            <a:ext cx="10296939" cy="578350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BC6F104-86B6-44D2-8171-FC204873951C}"/>
              </a:ext>
            </a:extLst>
          </p:cNvPr>
          <p:cNvSpPr txBox="1"/>
          <p:nvPr/>
        </p:nvSpPr>
        <p:spPr>
          <a:xfrm>
            <a:off x="554088" y="6226080"/>
            <a:ext cx="6102626" cy="369332"/>
          </a:xfrm>
          <a:prstGeom prst="rect">
            <a:avLst/>
          </a:prstGeom>
          <a:noFill/>
        </p:spPr>
        <p:txBody>
          <a:bodyPr wrap="square">
            <a:spAutoFit/>
          </a:bodyPr>
          <a:lstStyle/>
          <a:p>
            <a:r>
              <a:rPr lang="en-US" i="1" dirty="0">
                <a:solidFill>
                  <a:schemeClr val="bg2">
                    <a:lumMod val="50000"/>
                  </a:schemeClr>
                </a:solidFill>
              </a:rPr>
              <a:t>Continued from Previous Question_4.</a:t>
            </a:r>
          </a:p>
        </p:txBody>
      </p:sp>
    </p:spTree>
    <p:extLst>
      <p:ext uri="{BB962C8B-B14F-4D97-AF65-F5344CB8AC3E}">
        <p14:creationId xmlns:p14="http://schemas.microsoft.com/office/powerpoint/2010/main" val="1606231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A5A469CC-317E-49B9-A881-2BE04A4CCF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5044" y="288486"/>
            <a:ext cx="9636058" cy="60094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9C3BA78-7ED3-47D3-8578-E9DA9F2452E1}"/>
              </a:ext>
            </a:extLst>
          </p:cNvPr>
          <p:cNvSpPr txBox="1"/>
          <p:nvPr/>
        </p:nvSpPr>
        <p:spPr>
          <a:xfrm>
            <a:off x="8418983" y="6302084"/>
            <a:ext cx="6102626" cy="369332"/>
          </a:xfrm>
          <a:prstGeom prst="rect">
            <a:avLst/>
          </a:prstGeom>
          <a:noFill/>
        </p:spPr>
        <p:txBody>
          <a:bodyPr wrap="square">
            <a:spAutoFit/>
          </a:bodyPr>
          <a:lstStyle/>
          <a:p>
            <a:r>
              <a:rPr lang="en-US" i="1" dirty="0">
                <a:solidFill>
                  <a:schemeClr val="bg2">
                    <a:lumMod val="50000"/>
                  </a:schemeClr>
                </a:solidFill>
              </a:rPr>
              <a:t>Continued from Previous Question_5.</a:t>
            </a:r>
          </a:p>
        </p:txBody>
      </p:sp>
    </p:spTree>
    <p:extLst>
      <p:ext uri="{BB962C8B-B14F-4D97-AF65-F5344CB8AC3E}">
        <p14:creationId xmlns:p14="http://schemas.microsoft.com/office/powerpoint/2010/main" val="206174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410" name="Picture 2">
            <a:extLst>
              <a:ext uri="{FF2B5EF4-FFF2-40B4-BE49-F238E27FC236}">
                <a16:creationId xmlns:a16="http://schemas.microsoft.com/office/drawing/2014/main" id="{6F21C109-86B5-45A2-B9F5-C6931DEB33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349" y="212035"/>
            <a:ext cx="6722624" cy="6407042"/>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74" name="Isosceles Triangle 7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F1D47B07-E84A-45EE-AAA2-6D19161B1A98}"/>
              </a:ext>
            </a:extLst>
          </p:cNvPr>
          <p:cNvSpPr txBox="1"/>
          <p:nvPr/>
        </p:nvSpPr>
        <p:spPr>
          <a:xfrm>
            <a:off x="7377322" y="743400"/>
            <a:ext cx="5136412" cy="4393982"/>
          </a:xfrm>
          <a:prstGeom prst="rect">
            <a:avLst/>
          </a:prstGeom>
        </p:spPr>
        <p:txBody>
          <a:bodyPr vert="horz" lIns="91440" tIns="45720" rIns="91440" bIns="45720" rtlCol="0">
            <a:normAutofit/>
          </a:bodyPr>
          <a:lstStyle/>
          <a:p>
            <a:pPr>
              <a:lnSpc>
                <a:spcPct val="90000"/>
              </a:lnSpc>
              <a:spcAft>
                <a:spcPts val="600"/>
              </a:spcAft>
            </a:pPr>
            <a:r>
              <a:rPr lang="en-US" sz="2000" b="1" i="0" dirty="0">
                <a:effectLst/>
              </a:rPr>
              <a:t>How does the educational qualifications </a:t>
            </a:r>
          </a:p>
          <a:p>
            <a:pPr>
              <a:lnSpc>
                <a:spcPct val="90000"/>
              </a:lnSpc>
              <a:spcAft>
                <a:spcPts val="600"/>
              </a:spcAft>
            </a:pPr>
            <a:r>
              <a:rPr lang="en-US" sz="2000" b="1" i="0" dirty="0">
                <a:effectLst/>
              </a:rPr>
              <a:t>of teacher affect the student marks?</a:t>
            </a:r>
            <a:endParaRPr lang="en-US" sz="2000" dirty="0"/>
          </a:p>
        </p:txBody>
      </p:sp>
      <p:grpSp>
        <p:nvGrpSpPr>
          <p:cNvPr id="77" name="Group 7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69AE4457-C527-4600-BDD4-DA659DE3D406}"/>
              </a:ext>
            </a:extLst>
          </p:cNvPr>
          <p:cNvSpPr txBox="1"/>
          <p:nvPr/>
        </p:nvSpPr>
        <p:spPr>
          <a:xfrm>
            <a:off x="7377322" y="1547162"/>
            <a:ext cx="4272936" cy="2308324"/>
          </a:xfrm>
          <a:prstGeom prst="rect">
            <a:avLst/>
          </a:prstGeom>
          <a:noFill/>
        </p:spPr>
        <p:txBody>
          <a:bodyPr wrap="square" rtlCol="0">
            <a:spAutoFit/>
          </a:bodyPr>
          <a:lstStyle/>
          <a:p>
            <a:pPr marL="285750" indent="-285750">
              <a:buFont typeface="Arial" panose="020B0604020202020204" pitchFamily="34" charset="0"/>
              <a:buChar char="•"/>
            </a:pPr>
            <a:r>
              <a:rPr lang="en-US" i="1" dirty="0">
                <a:latin typeface="Cambria Math" panose="02040503050406030204" pitchFamily="18" charset="0"/>
                <a:ea typeface="Cambria Math" panose="02040503050406030204" pitchFamily="18" charset="0"/>
              </a:rPr>
              <a:t>With increase in educational qualifications of teacher, student marks generally increase. </a:t>
            </a:r>
          </a:p>
          <a:p>
            <a:pPr marL="285750" indent="-285750">
              <a:buFont typeface="Arial" panose="020B0604020202020204" pitchFamily="34" charset="0"/>
              <a:buChar char="•"/>
            </a:pPr>
            <a:endParaRPr lang="en-US"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i="1" dirty="0">
                <a:latin typeface="Cambria Math" panose="02040503050406030204" pitchFamily="18" charset="0"/>
                <a:ea typeface="Cambria Math" panose="02040503050406030204" pitchFamily="18" charset="0"/>
              </a:rPr>
              <a:t>PhD and Specialist teachers lead to better student marks in comparison to teachers with bachelors or masters degrees.</a:t>
            </a:r>
          </a:p>
        </p:txBody>
      </p:sp>
    </p:spTree>
    <p:extLst>
      <p:ext uri="{BB962C8B-B14F-4D97-AF65-F5344CB8AC3E}">
        <p14:creationId xmlns:p14="http://schemas.microsoft.com/office/powerpoint/2010/main" val="554061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434" name="Picture 2">
            <a:extLst>
              <a:ext uri="{FF2B5EF4-FFF2-40B4-BE49-F238E27FC236}">
                <a16:creationId xmlns:a16="http://schemas.microsoft.com/office/drawing/2014/main" id="{AAF9036B-CD39-403A-9D9B-376A6CB275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42615" y="356565"/>
            <a:ext cx="7695076" cy="6245615"/>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74" name="Isosceles Triangle 7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122ACA1-7B2D-4C83-B9A2-A6CEC4D28125}"/>
              </a:ext>
            </a:extLst>
          </p:cNvPr>
          <p:cNvSpPr txBox="1"/>
          <p:nvPr/>
        </p:nvSpPr>
        <p:spPr>
          <a:xfrm>
            <a:off x="154309" y="713130"/>
            <a:ext cx="5136412" cy="4393982"/>
          </a:xfrm>
          <a:prstGeom prst="rect">
            <a:avLst/>
          </a:prstGeom>
        </p:spPr>
        <p:txBody>
          <a:bodyPr vert="horz" lIns="91440" tIns="45720" rIns="91440" bIns="45720" rtlCol="0">
            <a:normAutofit/>
          </a:bodyPr>
          <a:lstStyle/>
          <a:p>
            <a:pPr>
              <a:lnSpc>
                <a:spcPct val="90000"/>
              </a:lnSpc>
              <a:spcAft>
                <a:spcPts val="600"/>
              </a:spcAft>
            </a:pPr>
            <a:r>
              <a:rPr lang="en-US" sz="2000" b="1" i="0" dirty="0">
                <a:effectLst/>
              </a:rPr>
              <a:t>What is the impact of teacher’s career </a:t>
            </a:r>
          </a:p>
          <a:p>
            <a:pPr>
              <a:lnSpc>
                <a:spcPct val="90000"/>
              </a:lnSpc>
              <a:spcAft>
                <a:spcPts val="600"/>
              </a:spcAft>
            </a:pPr>
            <a:r>
              <a:rPr lang="en-US" sz="2000" b="1" i="0" dirty="0">
                <a:effectLst/>
              </a:rPr>
              <a:t>ladder level on the student marks?</a:t>
            </a:r>
            <a:endParaRPr lang="en-US" sz="2000" dirty="0"/>
          </a:p>
        </p:txBody>
      </p:sp>
      <p:grpSp>
        <p:nvGrpSpPr>
          <p:cNvPr id="77" name="Group 7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8A04DE7A-B64F-46F4-B24E-55029EEA216F}"/>
              </a:ext>
            </a:extLst>
          </p:cNvPr>
          <p:cNvSpPr txBox="1"/>
          <p:nvPr/>
        </p:nvSpPr>
        <p:spPr>
          <a:xfrm>
            <a:off x="0" y="1582340"/>
            <a:ext cx="4188305" cy="4247317"/>
          </a:xfrm>
          <a:prstGeom prst="rect">
            <a:avLst/>
          </a:prstGeom>
          <a:noFill/>
        </p:spPr>
        <p:txBody>
          <a:bodyPr wrap="square" rtlCol="0">
            <a:spAutoFit/>
          </a:bodyPr>
          <a:lstStyle/>
          <a:p>
            <a:pPr marL="285750" indent="-285750">
              <a:buFont typeface="Arial" panose="020B0604020202020204" pitchFamily="34" charset="0"/>
              <a:buChar char="•"/>
            </a:pPr>
            <a:r>
              <a:rPr lang="en-US" i="1" dirty="0">
                <a:latin typeface="Cambria Math" panose="02040503050406030204" pitchFamily="18" charset="0"/>
                <a:ea typeface="Cambria Math" panose="02040503050406030204" pitchFamily="18" charset="0"/>
              </a:rPr>
              <a:t>For Kindergarten and 1</a:t>
            </a:r>
            <a:r>
              <a:rPr lang="en-US" i="1" baseline="30000" dirty="0">
                <a:latin typeface="Cambria Math" panose="02040503050406030204" pitchFamily="18" charset="0"/>
                <a:ea typeface="Cambria Math" panose="02040503050406030204" pitchFamily="18" charset="0"/>
              </a:rPr>
              <a:t>st</a:t>
            </a:r>
            <a:r>
              <a:rPr lang="en-US" i="1" dirty="0">
                <a:latin typeface="Cambria Math" panose="02040503050406030204" pitchFamily="18" charset="0"/>
                <a:ea typeface="Cambria Math" panose="02040503050406030204" pitchFamily="18" charset="0"/>
              </a:rPr>
              <a:t> grade, Level 3 teachers lead to better student score, in comparison to Level 1 and Level 2 and lower teacher career ladder levels like apprentice and probation.</a:t>
            </a:r>
          </a:p>
          <a:p>
            <a:pPr marL="285750" indent="-285750">
              <a:buFont typeface="Arial" panose="020B0604020202020204" pitchFamily="34" charset="0"/>
              <a:buChar char="•"/>
            </a:pPr>
            <a:endParaRPr lang="en-US"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i="1" dirty="0">
                <a:latin typeface="Cambria Math" panose="02040503050406030204" pitchFamily="18" charset="0"/>
                <a:ea typeface="Cambria Math" panose="02040503050406030204" pitchFamily="18" charset="0"/>
              </a:rPr>
              <a:t>But for 2</a:t>
            </a:r>
            <a:r>
              <a:rPr lang="en-US" i="1" baseline="30000" dirty="0">
                <a:latin typeface="Cambria Math" panose="02040503050406030204" pitchFamily="18" charset="0"/>
                <a:ea typeface="Cambria Math" panose="02040503050406030204" pitchFamily="18" charset="0"/>
              </a:rPr>
              <a:t>nd</a:t>
            </a:r>
            <a:r>
              <a:rPr lang="en-US" i="1" dirty="0">
                <a:latin typeface="Cambria Math" panose="02040503050406030204" pitchFamily="18" charset="0"/>
                <a:ea typeface="Cambria Math" panose="02040503050406030204" pitchFamily="18" charset="0"/>
              </a:rPr>
              <a:t> and 3</a:t>
            </a:r>
            <a:r>
              <a:rPr lang="en-US" i="1" baseline="30000" dirty="0">
                <a:latin typeface="Cambria Math" panose="02040503050406030204" pitchFamily="18" charset="0"/>
                <a:ea typeface="Cambria Math" panose="02040503050406030204" pitchFamily="18" charset="0"/>
              </a:rPr>
              <a:t>rd</a:t>
            </a:r>
            <a:r>
              <a:rPr lang="en-US" i="1" dirty="0">
                <a:latin typeface="Cambria Math" panose="02040503050406030204" pitchFamily="18" charset="0"/>
                <a:ea typeface="Cambria Math" panose="02040503050406030204" pitchFamily="18" charset="0"/>
              </a:rPr>
              <a:t> Grade, a uniform relation is not observed between career ladder level and student marks, as even lower career ladder levels like Apprentice lead to better student marks.</a:t>
            </a:r>
          </a:p>
          <a:p>
            <a:pPr marL="285750" indent="-285750">
              <a:buFont typeface="Arial" panose="020B0604020202020204" pitchFamily="34" charset="0"/>
              <a:buChar char="•"/>
            </a:pPr>
            <a:endParaRPr lang="en-US"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525683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458" name="Picture 2">
            <a:extLst>
              <a:ext uri="{FF2B5EF4-FFF2-40B4-BE49-F238E27FC236}">
                <a16:creationId xmlns:a16="http://schemas.microsoft.com/office/drawing/2014/main" id="{308800FD-1552-4B41-931A-A058C40D6AA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54" y="238539"/>
            <a:ext cx="7022334" cy="6586676"/>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74" name="Isosceles Triangle 73">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34F2E54B-69F1-4F74-BAFC-0B26D00699A3}"/>
              </a:ext>
            </a:extLst>
          </p:cNvPr>
          <p:cNvSpPr txBox="1"/>
          <p:nvPr/>
        </p:nvSpPr>
        <p:spPr>
          <a:xfrm>
            <a:off x="7171271" y="1049278"/>
            <a:ext cx="5136412" cy="4393982"/>
          </a:xfrm>
          <a:prstGeom prst="rect">
            <a:avLst/>
          </a:prstGeom>
        </p:spPr>
        <p:txBody>
          <a:bodyPr vert="horz" lIns="91440" tIns="45720" rIns="91440" bIns="45720" rtlCol="0">
            <a:normAutofit/>
          </a:bodyPr>
          <a:lstStyle/>
          <a:p>
            <a:pPr>
              <a:lnSpc>
                <a:spcPct val="90000"/>
              </a:lnSpc>
              <a:spcAft>
                <a:spcPts val="600"/>
              </a:spcAft>
            </a:pPr>
            <a:r>
              <a:rPr lang="en-US" sz="2000" b="1" i="0" dirty="0">
                <a:effectLst/>
              </a:rPr>
              <a:t>What is the relationship between teacher's total teaching experience and student marks?</a:t>
            </a:r>
            <a:endParaRPr lang="en-US" sz="2000" dirty="0"/>
          </a:p>
        </p:txBody>
      </p:sp>
      <p:grpSp>
        <p:nvGrpSpPr>
          <p:cNvPr id="77" name="Group 76">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A291B33-2F64-4606-8DFB-75252D1EC713}"/>
              </a:ext>
            </a:extLst>
          </p:cNvPr>
          <p:cNvSpPr txBox="1"/>
          <p:nvPr/>
        </p:nvSpPr>
        <p:spPr>
          <a:xfrm>
            <a:off x="7214512" y="1857147"/>
            <a:ext cx="4831713" cy="3139321"/>
          </a:xfrm>
          <a:prstGeom prst="rect">
            <a:avLst/>
          </a:prstGeom>
          <a:noFill/>
        </p:spPr>
        <p:txBody>
          <a:bodyPr wrap="square" rtlCol="0">
            <a:spAutoFit/>
          </a:bodyPr>
          <a:lstStyle/>
          <a:p>
            <a:pPr marL="285750" indent="-285750">
              <a:buFont typeface="Arial" panose="020B0604020202020204" pitchFamily="34" charset="0"/>
              <a:buChar char="•"/>
            </a:pPr>
            <a:r>
              <a:rPr lang="en-US" i="1" dirty="0">
                <a:latin typeface="Cambria Math" panose="02040503050406030204" pitchFamily="18" charset="0"/>
                <a:ea typeface="Cambria Math" panose="02040503050406030204" pitchFamily="18" charset="0"/>
              </a:rPr>
              <a:t>From the Regression plots for each grade, we can see that the slope of the regression line decreases as the grade increase from Kindergarten to 3</a:t>
            </a:r>
            <a:r>
              <a:rPr lang="en-US" i="1" baseline="30000" dirty="0">
                <a:latin typeface="Cambria Math" panose="02040503050406030204" pitchFamily="18" charset="0"/>
                <a:ea typeface="Cambria Math" panose="02040503050406030204" pitchFamily="18" charset="0"/>
              </a:rPr>
              <a:t>rd</a:t>
            </a:r>
            <a:r>
              <a:rPr lang="en-US" i="1" dirty="0">
                <a:latin typeface="Cambria Math" panose="02040503050406030204" pitchFamily="18" charset="0"/>
                <a:ea typeface="Cambria Math" panose="02040503050406030204" pitchFamily="18" charset="0"/>
              </a:rPr>
              <a:t> Grade. </a:t>
            </a:r>
          </a:p>
          <a:p>
            <a:pPr marL="285750" indent="-285750">
              <a:buFont typeface="Arial" panose="020B0604020202020204" pitchFamily="34" charset="0"/>
              <a:buChar char="•"/>
            </a:pPr>
            <a:endParaRPr lang="en-US" i="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i="1" dirty="0">
                <a:latin typeface="Cambria Math" panose="02040503050406030204" pitchFamily="18" charset="0"/>
                <a:ea typeface="Cambria Math" panose="02040503050406030204" pitchFamily="18" charset="0"/>
              </a:rPr>
              <a:t>This means that students in lower grades such as Kindergarten benefit from being taught by experienced teachers, but as the grade increases the effect of teacher experience on student marks becomes negligible.</a:t>
            </a:r>
          </a:p>
        </p:txBody>
      </p:sp>
    </p:spTree>
    <p:extLst>
      <p:ext uri="{BB962C8B-B14F-4D97-AF65-F5344CB8AC3E}">
        <p14:creationId xmlns:p14="http://schemas.microsoft.com/office/powerpoint/2010/main" val="3258498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a:extLst>
              <a:ext uri="{FF2B5EF4-FFF2-40B4-BE49-F238E27FC236}">
                <a16:creationId xmlns:a16="http://schemas.microsoft.com/office/drawing/2014/main" id="{B9462929-218D-41EA-9C82-B6D58D3EFE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74418" y="237023"/>
            <a:ext cx="9528313" cy="60146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C91536-B676-473C-8299-E557A03D3C99}"/>
              </a:ext>
            </a:extLst>
          </p:cNvPr>
          <p:cNvSpPr txBox="1"/>
          <p:nvPr/>
        </p:nvSpPr>
        <p:spPr>
          <a:xfrm>
            <a:off x="189269" y="6251645"/>
            <a:ext cx="6102626" cy="369332"/>
          </a:xfrm>
          <a:prstGeom prst="rect">
            <a:avLst/>
          </a:prstGeom>
          <a:noFill/>
        </p:spPr>
        <p:txBody>
          <a:bodyPr wrap="square">
            <a:spAutoFit/>
          </a:bodyPr>
          <a:lstStyle/>
          <a:p>
            <a:r>
              <a:rPr lang="en-US" i="1" dirty="0">
                <a:solidFill>
                  <a:schemeClr val="bg2">
                    <a:lumMod val="50000"/>
                  </a:schemeClr>
                </a:solidFill>
              </a:rPr>
              <a:t>Continued from Previous Question_1.</a:t>
            </a:r>
          </a:p>
        </p:txBody>
      </p:sp>
    </p:spTree>
    <p:extLst>
      <p:ext uri="{BB962C8B-B14F-4D97-AF65-F5344CB8AC3E}">
        <p14:creationId xmlns:p14="http://schemas.microsoft.com/office/powerpoint/2010/main" val="283969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23">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59C2C8-AC03-47DF-ACB2-D670E887154B}"/>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latin typeface="Calibri-Bold"/>
              </a:rPr>
              <a:t>Insights to gain from Data</a:t>
            </a:r>
            <a:endParaRPr lang="en-US" sz="4000" dirty="0">
              <a:solidFill>
                <a:srgbClr val="FFFFFF"/>
              </a:solidFill>
            </a:endParaRPr>
          </a:p>
        </p:txBody>
      </p:sp>
      <p:graphicFrame>
        <p:nvGraphicFramePr>
          <p:cNvPr id="19" name="Content Placeholder 4">
            <a:extLst>
              <a:ext uri="{FF2B5EF4-FFF2-40B4-BE49-F238E27FC236}">
                <a16:creationId xmlns:a16="http://schemas.microsoft.com/office/drawing/2014/main" id="{B1DD5DF0-8DD5-4900-A034-7D2FD918E383}"/>
              </a:ext>
            </a:extLst>
          </p:cNvPr>
          <p:cNvGraphicFramePr>
            <a:graphicFrameLocks noGrp="1"/>
          </p:cNvGraphicFramePr>
          <p:nvPr>
            <p:ph idx="1"/>
            <p:extLst>
              <p:ext uri="{D42A27DB-BD31-4B8C-83A1-F6EECF244321}">
                <p14:modId xmlns:p14="http://schemas.microsoft.com/office/powerpoint/2010/main" val="1240018263"/>
              </p:ext>
            </p:extLst>
          </p:nvPr>
        </p:nvGraphicFramePr>
        <p:xfrm>
          <a:off x="4581727" y="322730"/>
          <a:ext cx="7305473" cy="6145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733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a:extLst>
              <a:ext uri="{FF2B5EF4-FFF2-40B4-BE49-F238E27FC236}">
                <a16:creationId xmlns:a16="http://schemas.microsoft.com/office/drawing/2014/main" id="{706F64A8-BD01-4C62-A8DD-509EB850CE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765" y="288485"/>
            <a:ext cx="9607826" cy="599359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AC5E3B4-7418-4B11-85CA-83799A31202E}"/>
              </a:ext>
            </a:extLst>
          </p:cNvPr>
          <p:cNvSpPr txBox="1"/>
          <p:nvPr/>
        </p:nvSpPr>
        <p:spPr>
          <a:xfrm>
            <a:off x="8418983" y="6286239"/>
            <a:ext cx="6102626" cy="369332"/>
          </a:xfrm>
          <a:prstGeom prst="rect">
            <a:avLst/>
          </a:prstGeom>
          <a:noFill/>
        </p:spPr>
        <p:txBody>
          <a:bodyPr wrap="square">
            <a:spAutoFit/>
          </a:bodyPr>
          <a:lstStyle/>
          <a:p>
            <a:r>
              <a:rPr lang="en-US" i="1" dirty="0">
                <a:solidFill>
                  <a:schemeClr val="bg2">
                    <a:lumMod val="50000"/>
                  </a:schemeClr>
                </a:solidFill>
              </a:rPr>
              <a:t>Continued from Previous Question_2.</a:t>
            </a:r>
          </a:p>
        </p:txBody>
      </p:sp>
    </p:spTree>
    <p:extLst>
      <p:ext uri="{BB962C8B-B14F-4D97-AF65-F5344CB8AC3E}">
        <p14:creationId xmlns:p14="http://schemas.microsoft.com/office/powerpoint/2010/main" val="5408304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a:extLst>
              <a:ext uri="{FF2B5EF4-FFF2-40B4-BE49-F238E27FC236}">
                <a16:creationId xmlns:a16="http://schemas.microsoft.com/office/drawing/2014/main" id="{2045C16A-BB4A-4FE7-BC98-9DD9A2AF38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7339" y="145774"/>
            <a:ext cx="9998692" cy="59697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2D49C31-DDED-43C8-AB11-E20CCBAE1BAF}"/>
              </a:ext>
            </a:extLst>
          </p:cNvPr>
          <p:cNvSpPr txBox="1"/>
          <p:nvPr/>
        </p:nvSpPr>
        <p:spPr>
          <a:xfrm>
            <a:off x="149087" y="6200183"/>
            <a:ext cx="6102626" cy="369332"/>
          </a:xfrm>
          <a:prstGeom prst="rect">
            <a:avLst/>
          </a:prstGeom>
          <a:noFill/>
        </p:spPr>
        <p:txBody>
          <a:bodyPr wrap="square">
            <a:spAutoFit/>
          </a:bodyPr>
          <a:lstStyle/>
          <a:p>
            <a:r>
              <a:rPr lang="en-US" i="1" dirty="0">
                <a:solidFill>
                  <a:schemeClr val="bg2">
                    <a:lumMod val="50000"/>
                  </a:schemeClr>
                </a:solidFill>
              </a:rPr>
              <a:t>Continued from Previous Question_3.</a:t>
            </a:r>
          </a:p>
        </p:txBody>
      </p:sp>
    </p:spTree>
    <p:extLst>
      <p:ext uri="{BB962C8B-B14F-4D97-AF65-F5344CB8AC3E}">
        <p14:creationId xmlns:p14="http://schemas.microsoft.com/office/powerpoint/2010/main" val="1105494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74" name="Rectangle 73">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554" name="Picture 2">
            <a:extLst>
              <a:ext uri="{FF2B5EF4-FFF2-40B4-BE49-F238E27FC236}">
                <a16:creationId xmlns:a16="http://schemas.microsoft.com/office/drawing/2014/main" id="{A017FF6E-35F8-4114-BCEF-6AE1FDAAC9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73793" y="238924"/>
            <a:ext cx="8178214" cy="63801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0809833-3286-46E8-8C22-884CF7105874}"/>
              </a:ext>
            </a:extLst>
          </p:cNvPr>
          <p:cNvSpPr txBox="1"/>
          <p:nvPr/>
        </p:nvSpPr>
        <p:spPr>
          <a:xfrm>
            <a:off x="139993" y="1321553"/>
            <a:ext cx="4004479" cy="4393982"/>
          </a:xfrm>
          <a:prstGeom prst="rect">
            <a:avLst/>
          </a:prstGeom>
        </p:spPr>
        <p:txBody>
          <a:bodyPr vert="horz" lIns="91440" tIns="45720" rIns="91440" bIns="45720" rtlCol="0">
            <a:normAutofit/>
          </a:bodyPr>
          <a:lstStyle/>
          <a:p>
            <a:pPr>
              <a:lnSpc>
                <a:spcPct val="90000"/>
              </a:lnSpc>
              <a:spcAft>
                <a:spcPts val="600"/>
              </a:spcAft>
            </a:pPr>
            <a:r>
              <a:rPr lang="en-US" sz="2000" b="1" i="0" dirty="0">
                <a:effectLst/>
              </a:rPr>
              <a:t>Do students benefit from being taught by the teacher of same ethnicity as theirs?</a:t>
            </a:r>
            <a:endParaRPr lang="en-US" sz="2000" dirty="0"/>
          </a:p>
        </p:txBody>
      </p:sp>
      <p:grpSp>
        <p:nvGrpSpPr>
          <p:cNvPr id="77" name="Group 76">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78" name="Isosceles Triangle 77">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F0F0050A-AA86-41F9-B910-71652E133AC0}"/>
              </a:ext>
            </a:extLst>
          </p:cNvPr>
          <p:cNvSpPr txBox="1"/>
          <p:nvPr/>
        </p:nvSpPr>
        <p:spPr>
          <a:xfrm>
            <a:off x="139993" y="2283996"/>
            <a:ext cx="3733800" cy="1754326"/>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Generally, students do well when being taught by the teacher of same ethnicity in comparison to being taught by teacher of different ethnicity, with a few exceptions being present. </a:t>
            </a:r>
          </a:p>
        </p:txBody>
      </p:sp>
    </p:spTree>
    <p:extLst>
      <p:ext uri="{BB962C8B-B14F-4D97-AF65-F5344CB8AC3E}">
        <p14:creationId xmlns:p14="http://schemas.microsoft.com/office/powerpoint/2010/main" val="2256018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Shape 13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Isosceles Triangle 14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82C7B1B-5E50-469D-8670-B3439F1F57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7566" y="288486"/>
            <a:ext cx="9503536" cy="582701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Isosceles Triangle 14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B43112B-36BF-4A69-A9B0-9B4CBE150C7A}"/>
              </a:ext>
            </a:extLst>
          </p:cNvPr>
          <p:cNvSpPr txBox="1"/>
          <p:nvPr/>
        </p:nvSpPr>
        <p:spPr>
          <a:xfrm>
            <a:off x="8418983" y="6155109"/>
            <a:ext cx="6102626" cy="369332"/>
          </a:xfrm>
          <a:prstGeom prst="rect">
            <a:avLst/>
          </a:prstGeom>
          <a:noFill/>
        </p:spPr>
        <p:txBody>
          <a:bodyPr wrap="square">
            <a:spAutoFit/>
          </a:bodyPr>
          <a:lstStyle/>
          <a:p>
            <a:r>
              <a:rPr lang="en-US" i="1" dirty="0">
                <a:solidFill>
                  <a:schemeClr val="bg2">
                    <a:lumMod val="50000"/>
                  </a:schemeClr>
                </a:solidFill>
              </a:rPr>
              <a:t>Continued from Previous Question_1.</a:t>
            </a:r>
          </a:p>
        </p:txBody>
      </p:sp>
    </p:spTree>
    <p:extLst>
      <p:ext uri="{BB962C8B-B14F-4D97-AF65-F5344CB8AC3E}">
        <p14:creationId xmlns:p14="http://schemas.microsoft.com/office/powerpoint/2010/main" val="1304026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a:extLst>
              <a:ext uri="{FF2B5EF4-FFF2-40B4-BE49-F238E27FC236}">
                <a16:creationId xmlns:a16="http://schemas.microsoft.com/office/drawing/2014/main" id="{940F3F3A-1EC8-45A9-8BE7-33640E0F0F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0670" y="410817"/>
            <a:ext cx="10216530" cy="57916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8E54CE-0374-4622-9F03-F695BB83EF66}"/>
              </a:ext>
            </a:extLst>
          </p:cNvPr>
          <p:cNvSpPr txBox="1"/>
          <p:nvPr/>
        </p:nvSpPr>
        <p:spPr>
          <a:xfrm>
            <a:off x="135834" y="6324828"/>
            <a:ext cx="6102626" cy="369332"/>
          </a:xfrm>
          <a:prstGeom prst="rect">
            <a:avLst/>
          </a:prstGeom>
          <a:noFill/>
        </p:spPr>
        <p:txBody>
          <a:bodyPr wrap="square">
            <a:spAutoFit/>
          </a:bodyPr>
          <a:lstStyle/>
          <a:p>
            <a:r>
              <a:rPr lang="en-US" i="1" dirty="0">
                <a:solidFill>
                  <a:schemeClr val="bg2">
                    <a:lumMod val="50000"/>
                  </a:schemeClr>
                </a:solidFill>
              </a:rPr>
              <a:t>Continued from Previous Question_2.</a:t>
            </a:r>
          </a:p>
        </p:txBody>
      </p:sp>
    </p:spTree>
    <p:extLst>
      <p:ext uri="{BB962C8B-B14F-4D97-AF65-F5344CB8AC3E}">
        <p14:creationId xmlns:p14="http://schemas.microsoft.com/office/powerpoint/2010/main" val="4255117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a:extLst>
              <a:ext uri="{FF2B5EF4-FFF2-40B4-BE49-F238E27FC236}">
                <a16:creationId xmlns:a16="http://schemas.microsoft.com/office/drawing/2014/main" id="{C41D8368-C96E-46DA-BE80-D211409A4B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062" y="159026"/>
            <a:ext cx="9530040" cy="618621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F0E3679-CB84-4467-AE76-8003B1C64B0B}"/>
              </a:ext>
            </a:extLst>
          </p:cNvPr>
          <p:cNvSpPr txBox="1"/>
          <p:nvPr/>
        </p:nvSpPr>
        <p:spPr>
          <a:xfrm>
            <a:off x="8418983" y="6329642"/>
            <a:ext cx="6102626" cy="369332"/>
          </a:xfrm>
          <a:prstGeom prst="rect">
            <a:avLst/>
          </a:prstGeom>
          <a:noFill/>
        </p:spPr>
        <p:txBody>
          <a:bodyPr wrap="square">
            <a:spAutoFit/>
          </a:bodyPr>
          <a:lstStyle/>
          <a:p>
            <a:r>
              <a:rPr lang="en-US" i="1" dirty="0">
                <a:solidFill>
                  <a:schemeClr val="bg2">
                    <a:lumMod val="50000"/>
                  </a:schemeClr>
                </a:solidFill>
              </a:rPr>
              <a:t>Continued from Previous Question_3.</a:t>
            </a:r>
          </a:p>
        </p:txBody>
      </p:sp>
    </p:spTree>
    <p:extLst>
      <p:ext uri="{BB962C8B-B14F-4D97-AF65-F5344CB8AC3E}">
        <p14:creationId xmlns:p14="http://schemas.microsoft.com/office/powerpoint/2010/main" val="2731687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a:extLst>
              <a:ext uri="{FF2B5EF4-FFF2-40B4-BE49-F238E27FC236}">
                <a16:creationId xmlns:a16="http://schemas.microsoft.com/office/drawing/2014/main" id="{BA843D70-DEA0-414D-BA87-FC5B79E5F5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42671" y="238539"/>
            <a:ext cx="9860292" cy="60032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E3E3BD-23AD-4168-9695-A31CC0C308FA}"/>
              </a:ext>
            </a:extLst>
          </p:cNvPr>
          <p:cNvSpPr txBox="1"/>
          <p:nvPr/>
        </p:nvSpPr>
        <p:spPr>
          <a:xfrm>
            <a:off x="135834" y="6258698"/>
            <a:ext cx="6102626" cy="369332"/>
          </a:xfrm>
          <a:prstGeom prst="rect">
            <a:avLst/>
          </a:prstGeom>
          <a:noFill/>
        </p:spPr>
        <p:txBody>
          <a:bodyPr wrap="square">
            <a:spAutoFit/>
          </a:bodyPr>
          <a:lstStyle/>
          <a:p>
            <a:r>
              <a:rPr lang="en-US" i="1" dirty="0">
                <a:solidFill>
                  <a:schemeClr val="bg2">
                    <a:lumMod val="50000"/>
                  </a:schemeClr>
                </a:solidFill>
              </a:rPr>
              <a:t>Continued from Previous Question_4.</a:t>
            </a:r>
          </a:p>
        </p:txBody>
      </p:sp>
    </p:spTree>
    <p:extLst>
      <p:ext uri="{BB962C8B-B14F-4D97-AF65-F5344CB8AC3E}">
        <p14:creationId xmlns:p14="http://schemas.microsoft.com/office/powerpoint/2010/main" val="782981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6"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77"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78"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9"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0"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a:extLst>
              <a:ext uri="{FF2B5EF4-FFF2-40B4-BE49-F238E27FC236}">
                <a16:creationId xmlns:a16="http://schemas.microsoft.com/office/drawing/2014/main" id="{717A39E3-4F45-439C-B8A7-7677CF66A0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4950" y="172279"/>
            <a:ext cx="9860292" cy="61694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3072A83-2978-427D-BD80-F653C47E687D}"/>
              </a:ext>
            </a:extLst>
          </p:cNvPr>
          <p:cNvSpPr txBox="1"/>
          <p:nvPr/>
        </p:nvSpPr>
        <p:spPr>
          <a:xfrm>
            <a:off x="8418983" y="6345923"/>
            <a:ext cx="6102626" cy="369332"/>
          </a:xfrm>
          <a:prstGeom prst="rect">
            <a:avLst/>
          </a:prstGeom>
          <a:noFill/>
        </p:spPr>
        <p:txBody>
          <a:bodyPr wrap="square">
            <a:spAutoFit/>
          </a:bodyPr>
          <a:lstStyle/>
          <a:p>
            <a:r>
              <a:rPr lang="en-US" i="1" dirty="0">
                <a:solidFill>
                  <a:schemeClr val="bg2">
                    <a:lumMod val="50000"/>
                  </a:schemeClr>
                </a:solidFill>
              </a:rPr>
              <a:t>Continued from Previous Question_5.</a:t>
            </a:r>
          </a:p>
        </p:txBody>
      </p:sp>
    </p:spTree>
    <p:extLst>
      <p:ext uri="{BB962C8B-B14F-4D97-AF65-F5344CB8AC3E}">
        <p14:creationId xmlns:p14="http://schemas.microsoft.com/office/powerpoint/2010/main" val="1865385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a:extLst>
              <a:ext uri="{FF2B5EF4-FFF2-40B4-BE49-F238E27FC236}">
                <a16:creationId xmlns:a16="http://schemas.microsoft.com/office/drawing/2014/main" id="{FA5222D9-14ED-4B0F-A053-8FD74F5A9B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73019" y="288486"/>
            <a:ext cx="9860292" cy="60567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7247DC5-C058-435B-8A12-ECC813ABD147}"/>
              </a:ext>
            </a:extLst>
          </p:cNvPr>
          <p:cNvSpPr txBox="1"/>
          <p:nvPr/>
        </p:nvSpPr>
        <p:spPr>
          <a:xfrm>
            <a:off x="-6626" y="6302084"/>
            <a:ext cx="6102626" cy="369332"/>
          </a:xfrm>
          <a:prstGeom prst="rect">
            <a:avLst/>
          </a:prstGeom>
          <a:noFill/>
        </p:spPr>
        <p:txBody>
          <a:bodyPr wrap="square">
            <a:spAutoFit/>
          </a:bodyPr>
          <a:lstStyle/>
          <a:p>
            <a:r>
              <a:rPr lang="en-US" i="1" dirty="0">
                <a:solidFill>
                  <a:schemeClr val="bg2">
                    <a:lumMod val="50000"/>
                  </a:schemeClr>
                </a:solidFill>
              </a:rPr>
              <a:t>Continued from Previous Question_6.</a:t>
            </a:r>
          </a:p>
        </p:txBody>
      </p:sp>
    </p:spTree>
    <p:extLst>
      <p:ext uri="{BB962C8B-B14F-4D97-AF65-F5344CB8AC3E}">
        <p14:creationId xmlns:p14="http://schemas.microsoft.com/office/powerpoint/2010/main" val="4180290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a:extLst>
              <a:ext uri="{FF2B5EF4-FFF2-40B4-BE49-F238E27FC236}">
                <a16:creationId xmlns:a16="http://schemas.microsoft.com/office/drawing/2014/main" id="{7E00DFFD-1BB5-4A09-9601-4E5FE796BC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08" y="288485"/>
            <a:ext cx="10176617" cy="60567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75FCE4-AA9E-48C5-A0CD-792DF60DAAFE}"/>
              </a:ext>
            </a:extLst>
          </p:cNvPr>
          <p:cNvSpPr txBox="1"/>
          <p:nvPr/>
        </p:nvSpPr>
        <p:spPr>
          <a:xfrm>
            <a:off x="8418983" y="6302084"/>
            <a:ext cx="6102626" cy="369332"/>
          </a:xfrm>
          <a:prstGeom prst="rect">
            <a:avLst/>
          </a:prstGeom>
          <a:noFill/>
        </p:spPr>
        <p:txBody>
          <a:bodyPr wrap="square">
            <a:spAutoFit/>
          </a:bodyPr>
          <a:lstStyle/>
          <a:p>
            <a:r>
              <a:rPr lang="en-US" i="1" dirty="0">
                <a:solidFill>
                  <a:schemeClr val="bg2">
                    <a:lumMod val="50000"/>
                  </a:schemeClr>
                </a:solidFill>
              </a:rPr>
              <a:t>Continued from Previous Question_7.</a:t>
            </a:r>
          </a:p>
        </p:txBody>
      </p:sp>
    </p:spTree>
    <p:extLst>
      <p:ext uri="{BB962C8B-B14F-4D97-AF65-F5344CB8AC3E}">
        <p14:creationId xmlns:p14="http://schemas.microsoft.com/office/powerpoint/2010/main" val="1074521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59C2C8-AC03-47DF-ACB2-D670E887154B}"/>
              </a:ext>
            </a:extLst>
          </p:cNvPr>
          <p:cNvSpPr>
            <a:spLocks noGrp="1"/>
          </p:cNvSpPr>
          <p:nvPr>
            <p:ph type="title"/>
          </p:nvPr>
        </p:nvSpPr>
        <p:spPr>
          <a:xfrm>
            <a:off x="466722" y="586855"/>
            <a:ext cx="3201366" cy="3387497"/>
          </a:xfrm>
        </p:spPr>
        <p:txBody>
          <a:bodyPr anchor="b">
            <a:normAutofit/>
          </a:bodyPr>
          <a:lstStyle/>
          <a:p>
            <a:pPr algn="r"/>
            <a:r>
              <a:rPr lang="en-US" sz="4000" b="1" i="0" u="none" strike="noStrike" baseline="0">
                <a:solidFill>
                  <a:srgbClr val="FFFFFF"/>
                </a:solidFill>
                <a:latin typeface="Calibri-Bold"/>
              </a:rPr>
              <a:t>Project Proposal</a:t>
            </a:r>
            <a:endParaRPr lang="en-US" sz="4000">
              <a:solidFill>
                <a:srgbClr val="FFFFFF"/>
              </a:solidFill>
            </a:endParaRPr>
          </a:p>
        </p:txBody>
      </p:sp>
      <p:sp>
        <p:nvSpPr>
          <p:cNvPr id="5" name="Content Placeholder 4">
            <a:extLst>
              <a:ext uri="{FF2B5EF4-FFF2-40B4-BE49-F238E27FC236}">
                <a16:creationId xmlns:a16="http://schemas.microsoft.com/office/drawing/2014/main" id="{AB7737AA-B5AC-4BF0-873B-0E04767DB9D0}"/>
              </a:ext>
            </a:extLst>
          </p:cNvPr>
          <p:cNvSpPr>
            <a:spLocks noGrp="1"/>
          </p:cNvSpPr>
          <p:nvPr>
            <p:ph idx="1"/>
          </p:nvPr>
        </p:nvSpPr>
        <p:spPr>
          <a:xfrm>
            <a:off x="4810259" y="649480"/>
            <a:ext cx="6555347" cy="5546047"/>
          </a:xfrm>
        </p:spPr>
        <p:txBody>
          <a:bodyPr anchor="ctr">
            <a:normAutofit/>
          </a:bodyPr>
          <a:lstStyle/>
          <a:p>
            <a:r>
              <a:rPr lang="en-US" sz="2400" i="1" dirty="0">
                <a:latin typeface="Calibri" panose="020F0502020204030204" pitchFamily="34" charset="0"/>
              </a:rPr>
              <a:t>We </a:t>
            </a:r>
            <a:r>
              <a:rPr lang="en-US" sz="2400" b="0" i="1" u="none" strike="noStrike" baseline="0" dirty="0">
                <a:latin typeface="Calibri" panose="020F0502020204030204" pitchFamily="34" charset="0"/>
              </a:rPr>
              <a:t>will make a comprehensive descriptive analysis that will assist everyone in grasping how education could be benefited from our computations and charts that illustrate student productivity based on various aspects during the school year.</a:t>
            </a:r>
          </a:p>
          <a:p>
            <a:pPr marL="0" indent="0">
              <a:buNone/>
            </a:pPr>
            <a:endParaRPr lang="en-US" sz="2400" b="0" i="1" u="none" strike="noStrike" baseline="0" dirty="0">
              <a:latin typeface="Calibri" panose="020F0502020204030204" pitchFamily="34" charset="0"/>
            </a:endParaRPr>
          </a:p>
          <a:p>
            <a:r>
              <a:rPr lang="en-US" sz="2400" b="0" i="1" u="none" strike="noStrike" baseline="0" dirty="0">
                <a:latin typeface="Calibri" panose="020F0502020204030204" pitchFamily="34" charset="0"/>
              </a:rPr>
              <a:t>Using the python code in this dataset, we will create charts and offer insights.</a:t>
            </a:r>
          </a:p>
        </p:txBody>
      </p:sp>
    </p:spTree>
    <p:extLst>
      <p:ext uri="{BB962C8B-B14F-4D97-AF65-F5344CB8AC3E}">
        <p14:creationId xmlns:p14="http://schemas.microsoft.com/office/powerpoint/2010/main" val="4171584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5998DED-2E7E-443A-9E5C-E33DE979C5FB}"/>
              </a:ext>
            </a:extLst>
          </p:cNvPr>
          <p:cNvSpPr txBox="1"/>
          <p:nvPr/>
        </p:nvSpPr>
        <p:spPr>
          <a:xfrm>
            <a:off x="8410497" y="1670241"/>
            <a:ext cx="4008384" cy="4393982"/>
          </a:xfrm>
          <a:prstGeom prst="rect">
            <a:avLst/>
          </a:prstGeom>
        </p:spPr>
        <p:txBody>
          <a:bodyPr vert="horz" lIns="91440" tIns="45720" rIns="91440" bIns="45720" rtlCol="0">
            <a:normAutofit/>
          </a:bodyPr>
          <a:lstStyle/>
          <a:p>
            <a:pPr algn="ctr">
              <a:lnSpc>
                <a:spcPct val="90000"/>
              </a:lnSpc>
              <a:spcAft>
                <a:spcPts val="600"/>
              </a:spcAft>
            </a:pPr>
            <a:r>
              <a:rPr lang="en-US" sz="2000" b="1" i="0" dirty="0">
                <a:effectLst/>
              </a:rPr>
              <a:t>Is a particular gender more benefitted from smaller </a:t>
            </a:r>
          </a:p>
          <a:p>
            <a:pPr algn="ctr">
              <a:lnSpc>
                <a:spcPct val="90000"/>
              </a:lnSpc>
              <a:spcAft>
                <a:spcPts val="600"/>
              </a:spcAft>
            </a:pPr>
            <a:r>
              <a:rPr lang="en-US" sz="2000" b="1" i="0" dirty="0">
                <a:effectLst/>
              </a:rPr>
              <a:t>class size?</a:t>
            </a:r>
            <a:endParaRPr lang="en-US" sz="2000" dirty="0"/>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746" name="Picture 2">
            <a:extLst>
              <a:ext uri="{FF2B5EF4-FFF2-40B4-BE49-F238E27FC236}">
                <a16:creationId xmlns:a16="http://schemas.microsoft.com/office/drawing/2014/main" id="{AEB824A4-5C08-46DD-BF34-B32D4536D0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972" y="168775"/>
            <a:ext cx="8701273" cy="6450301"/>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AEE5B27F-B821-4873-AA99-34E5DE4BB0B7}"/>
              </a:ext>
            </a:extLst>
          </p:cNvPr>
          <p:cNvSpPr txBox="1"/>
          <p:nvPr/>
        </p:nvSpPr>
        <p:spPr>
          <a:xfrm>
            <a:off x="8827085" y="2901524"/>
            <a:ext cx="4008384" cy="646331"/>
          </a:xfrm>
          <a:prstGeom prst="rect">
            <a:avLst/>
          </a:prstGeom>
          <a:noFill/>
        </p:spPr>
        <p:txBody>
          <a:bodyPr wrap="square" rtlCol="0">
            <a:spAutoFit/>
          </a:bodyPr>
          <a:lstStyle/>
          <a:p>
            <a:r>
              <a:rPr lang="en-US" i="1" dirty="0">
                <a:latin typeface="Cambria Math" panose="02040503050406030204" pitchFamily="18" charset="0"/>
                <a:ea typeface="Cambria Math" panose="02040503050406030204" pitchFamily="18" charset="0"/>
              </a:rPr>
              <a:t>From the plots, small class size is beneficial for both the genders.</a:t>
            </a:r>
          </a:p>
        </p:txBody>
      </p:sp>
    </p:spTree>
    <p:extLst>
      <p:ext uri="{BB962C8B-B14F-4D97-AF65-F5344CB8AC3E}">
        <p14:creationId xmlns:p14="http://schemas.microsoft.com/office/powerpoint/2010/main" val="1194998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2">
            <a:extLst>
              <a:ext uri="{FF2B5EF4-FFF2-40B4-BE49-F238E27FC236}">
                <a16:creationId xmlns:a16="http://schemas.microsoft.com/office/drawing/2014/main" id="{D6CE95A2-AD5E-432A-A4B1-F76B85548D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3999" y="185530"/>
            <a:ext cx="10496059" cy="59299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B905E63-985B-43E4-8118-CC927C878A05}"/>
              </a:ext>
            </a:extLst>
          </p:cNvPr>
          <p:cNvSpPr txBox="1"/>
          <p:nvPr/>
        </p:nvSpPr>
        <p:spPr>
          <a:xfrm>
            <a:off x="135835" y="6268477"/>
            <a:ext cx="6102626" cy="369332"/>
          </a:xfrm>
          <a:prstGeom prst="rect">
            <a:avLst/>
          </a:prstGeom>
          <a:noFill/>
        </p:spPr>
        <p:txBody>
          <a:bodyPr wrap="square">
            <a:spAutoFit/>
          </a:bodyPr>
          <a:lstStyle/>
          <a:p>
            <a:r>
              <a:rPr lang="en-US" i="1" dirty="0">
                <a:solidFill>
                  <a:schemeClr val="bg2">
                    <a:lumMod val="50000"/>
                  </a:schemeClr>
                </a:solidFill>
              </a:rPr>
              <a:t>Continued from Previous Question_1.</a:t>
            </a:r>
          </a:p>
        </p:txBody>
      </p:sp>
    </p:spTree>
    <p:extLst>
      <p:ext uri="{BB962C8B-B14F-4D97-AF65-F5344CB8AC3E}">
        <p14:creationId xmlns:p14="http://schemas.microsoft.com/office/powerpoint/2010/main" val="815214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94" name="Picture 2">
            <a:extLst>
              <a:ext uri="{FF2B5EF4-FFF2-40B4-BE49-F238E27FC236}">
                <a16:creationId xmlns:a16="http://schemas.microsoft.com/office/drawing/2014/main" id="{41F901C7-B0FD-41E7-9101-6FF1CA221F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5436" y="119271"/>
            <a:ext cx="10390042" cy="62259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F2CCDB-182B-4EE0-84E3-8FD155F99A9F}"/>
              </a:ext>
            </a:extLst>
          </p:cNvPr>
          <p:cNvSpPr txBox="1"/>
          <p:nvPr/>
        </p:nvSpPr>
        <p:spPr>
          <a:xfrm>
            <a:off x="8418983" y="6232288"/>
            <a:ext cx="6102626" cy="369332"/>
          </a:xfrm>
          <a:prstGeom prst="rect">
            <a:avLst/>
          </a:prstGeom>
          <a:noFill/>
        </p:spPr>
        <p:txBody>
          <a:bodyPr wrap="square">
            <a:spAutoFit/>
          </a:bodyPr>
          <a:lstStyle/>
          <a:p>
            <a:r>
              <a:rPr lang="en-US" i="1" dirty="0">
                <a:solidFill>
                  <a:schemeClr val="bg2">
                    <a:lumMod val="50000"/>
                  </a:schemeClr>
                </a:solidFill>
              </a:rPr>
              <a:t>Continued from Previous Question_2.</a:t>
            </a:r>
          </a:p>
        </p:txBody>
      </p:sp>
    </p:spTree>
    <p:extLst>
      <p:ext uri="{BB962C8B-B14F-4D97-AF65-F5344CB8AC3E}">
        <p14:creationId xmlns:p14="http://schemas.microsoft.com/office/powerpoint/2010/main" val="4137799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18" name="Picture 2">
            <a:extLst>
              <a:ext uri="{FF2B5EF4-FFF2-40B4-BE49-F238E27FC236}">
                <a16:creationId xmlns:a16="http://schemas.microsoft.com/office/drawing/2014/main" id="{75C412C8-64A3-4AD0-8159-910FC3322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0670" y="185530"/>
            <a:ext cx="10282112" cy="61597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82EC18C-937F-423C-9661-1196CA03F590}"/>
              </a:ext>
            </a:extLst>
          </p:cNvPr>
          <p:cNvSpPr txBox="1"/>
          <p:nvPr/>
        </p:nvSpPr>
        <p:spPr>
          <a:xfrm>
            <a:off x="239218" y="6343904"/>
            <a:ext cx="6102626" cy="369332"/>
          </a:xfrm>
          <a:prstGeom prst="rect">
            <a:avLst/>
          </a:prstGeom>
          <a:noFill/>
        </p:spPr>
        <p:txBody>
          <a:bodyPr wrap="square">
            <a:spAutoFit/>
          </a:bodyPr>
          <a:lstStyle/>
          <a:p>
            <a:r>
              <a:rPr lang="en-US" i="1" dirty="0">
                <a:solidFill>
                  <a:schemeClr val="bg2">
                    <a:lumMod val="50000"/>
                  </a:schemeClr>
                </a:solidFill>
              </a:rPr>
              <a:t>Continued from Previous Question_3.</a:t>
            </a:r>
          </a:p>
        </p:txBody>
      </p:sp>
    </p:spTree>
    <p:extLst>
      <p:ext uri="{BB962C8B-B14F-4D97-AF65-F5344CB8AC3E}">
        <p14:creationId xmlns:p14="http://schemas.microsoft.com/office/powerpoint/2010/main" val="27430038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bulb on yellow background with sketched light beams and cord">
            <a:extLst>
              <a:ext uri="{FF2B5EF4-FFF2-40B4-BE49-F238E27FC236}">
                <a16:creationId xmlns:a16="http://schemas.microsoft.com/office/drawing/2014/main" id="{90529758-8985-4F5D-8220-B4406618FC64}"/>
              </a:ext>
            </a:extLst>
          </p:cNvPr>
          <p:cNvPicPr>
            <a:picLocks noChangeAspect="1"/>
          </p:cNvPicPr>
          <p:nvPr/>
        </p:nvPicPr>
        <p:blipFill rotWithShape="1">
          <a:blip r:embed="rId2">
            <a:alphaModFix amt="35000"/>
          </a:blip>
          <a:srcRect t="8568" r="1" b="1"/>
          <a:stretch/>
        </p:blipFill>
        <p:spPr>
          <a:xfrm>
            <a:off x="-4243" y="10"/>
            <a:ext cx="12196243" cy="6857990"/>
          </a:xfrm>
          <a:prstGeom prst="rect">
            <a:avLst/>
          </a:prstGeom>
        </p:spPr>
      </p:pic>
      <p:sp>
        <p:nvSpPr>
          <p:cNvPr id="3" name="TextBox 2">
            <a:extLst>
              <a:ext uri="{FF2B5EF4-FFF2-40B4-BE49-F238E27FC236}">
                <a16:creationId xmlns:a16="http://schemas.microsoft.com/office/drawing/2014/main" id="{BCFBC97E-48F1-40B0-8224-9395687BB537}"/>
              </a:ext>
            </a:extLst>
          </p:cNvPr>
          <p:cNvSpPr txBox="1"/>
          <p:nvPr/>
        </p:nvSpPr>
        <p:spPr>
          <a:xfrm>
            <a:off x="643467" y="321734"/>
            <a:ext cx="10905066" cy="950465"/>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3600" b="1" i="0" u="none" strike="noStrike" cap="none" spc="0" normalizeH="0" baseline="0" noProof="0" dirty="0">
                <a:ln>
                  <a:noFill/>
                </a:ln>
                <a:effectLst/>
                <a:uLnTx/>
                <a:uFillTx/>
                <a:latin typeface="+mj-lt"/>
                <a:ea typeface="+mj-ea"/>
                <a:cs typeface="+mj-cs"/>
              </a:rPr>
              <a:t>Conclusions</a:t>
            </a:r>
            <a:endParaRPr kumimoji="0" lang="en-US" sz="3600" b="0" i="0" u="none" strike="noStrike" cap="none" spc="0" normalizeH="0" baseline="0" noProof="0" dirty="0">
              <a:ln>
                <a:noFill/>
              </a:ln>
              <a:effectLst/>
              <a:uLnTx/>
              <a:uFillTx/>
              <a:latin typeface="+mj-lt"/>
              <a:ea typeface="+mj-ea"/>
              <a:cs typeface="+mj-cs"/>
            </a:endParaRPr>
          </a:p>
        </p:txBody>
      </p:sp>
      <p:sp>
        <p:nvSpPr>
          <p:cNvPr id="31" name="TextBox 1">
            <a:extLst>
              <a:ext uri="{FF2B5EF4-FFF2-40B4-BE49-F238E27FC236}">
                <a16:creationId xmlns:a16="http://schemas.microsoft.com/office/drawing/2014/main" id="{B7C8AAFD-A21D-4F62-99F0-A271964BE256}"/>
              </a:ext>
            </a:extLst>
          </p:cNvPr>
          <p:cNvSpPr txBox="1"/>
          <p:nvPr/>
        </p:nvSpPr>
        <p:spPr>
          <a:xfrm>
            <a:off x="283125" y="1272209"/>
            <a:ext cx="11908875" cy="5585781"/>
          </a:xfrm>
          <a:prstGeom prst="rect">
            <a:avLst/>
          </a:prstGeom>
        </p:spPr>
        <p:txBody>
          <a:bodyPr vert="horz" lIns="91440" tIns="45720" rIns="91440" bIns="45720" rtlCol="0">
            <a:normAutofit fontScale="92500" lnSpcReduction="20000"/>
          </a:bodyPr>
          <a:lstStyle/>
          <a:p>
            <a:pPr marL="285750" indent="-228600">
              <a:lnSpc>
                <a:spcPct val="90000"/>
              </a:lnSpc>
              <a:spcAft>
                <a:spcPts val="600"/>
              </a:spcAft>
              <a:buFont typeface="Arial" panose="020B0604020202020204" pitchFamily="34" charset="0"/>
              <a:buChar char="•"/>
            </a:pPr>
            <a:r>
              <a:rPr lang="en-US" sz="2000" dirty="0">
                <a:solidFill>
                  <a:schemeClr val="tx2"/>
                </a:solidFill>
              </a:rPr>
              <a:t>Small class size leads to better student marks across all grades(kindergarten,1st grade,2nd grade,3rd grade) and subjects(mathematics, reading).</a:t>
            </a:r>
          </a:p>
          <a:p>
            <a:pPr marL="285750" indent="-228600">
              <a:lnSpc>
                <a:spcPct val="90000"/>
              </a:lnSpc>
              <a:spcAft>
                <a:spcPts val="600"/>
              </a:spcAft>
              <a:buFont typeface="Arial" panose="020B0604020202020204" pitchFamily="34" charset="0"/>
              <a:buChar char="•"/>
            </a:pP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All school types inner-city, suburban, rural and urban benefit from small class size.</a:t>
            </a:r>
          </a:p>
          <a:p>
            <a:pPr marL="285750" indent="-228600">
              <a:lnSpc>
                <a:spcPct val="90000"/>
              </a:lnSpc>
              <a:spcAft>
                <a:spcPts val="600"/>
              </a:spcAft>
              <a:buFont typeface="Arial" panose="020B0604020202020204" pitchFamily="34" charset="0"/>
              <a:buChar char="•"/>
            </a:pP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Inner city schools had the lowest output as opposed to urban schools which had the highest output marks.</a:t>
            </a:r>
          </a:p>
          <a:p>
            <a:pPr marL="285750" indent="-228600">
              <a:lnSpc>
                <a:spcPct val="90000"/>
              </a:lnSpc>
              <a:spcAft>
                <a:spcPts val="600"/>
              </a:spcAft>
              <a:buFont typeface="Arial" panose="020B0604020202020204" pitchFamily="34" charset="0"/>
              <a:buChar char="•"/>
            </a:pP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Amongst the different communities analyzed, students belonging to African American and Caucasian communities' benefit from small class size.</a:t>
            </a:r>
          </a:p>
          <a:p>
            <a:pPr marL="285750" indent="-228600">
              <a:lnSpc>
                <a:spcPct val="90000"/>
              </a:lnSpc>
              <a:spcAft>
                <a:spcPts val="600"/>
              </a:spcAft>
              <a:buFont typeface="Arial" panose="020B0604020202020204" pitchFamily="34" charset="0"/>
              <a:buChar char="•"/>
            </a:pP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PhD and Specialist teachers lead to better student marks in comparison to teachers of other qualifications.</a:t>
            </a:r>
          </a:p>
          <a:p>
            <a:pPr marL="285750" indent="-228600">
              <a:lnSpc>
                <a:spcPct val="90000"/>
              </a:lnSpc>
              <a:spcAft>
                <a:spcPts val="600"/>
              </a:spcAft>
              <a:buFont typeface="Arial" panose="020B0604020202020204" pitchFamily="34" charset="0"/>
              <a:buChar char="•"/>
            </a:pP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Kindergarten and 1st grade students benefit from being taught by teacher of higher career ladder level.</a:t>
            </a:r>
          </a:p>
          <a:p>
            <a:pPr marL="285750" indent="-228600">
              <a:lnSpc>
                <a:spcPct val="90000"/>
              </a:lnSpc>
              <a:spcAft>
                <a:spcPts val="600"/>
              </a:spcAft>
              <a:buFont typeface="Arial" panose="020B0604020202020204" pitchFamily="34" charset="0"/>
              <a:buChar char="•"/>
            </a:pP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Students in Kindergarten benefit from being taught by experienced teachers.</a:t>
            </a:r>
          </a:p>
          <a:p>
            <a:pPr marL="285750" indent="-228600">
              <a:lnSpc>
                <a:spcPct val="90000"/>
              </a:lnSpc>
              <a:spcAft>
                <a:spcPts val="600"/>
              </a:spcAft>
              <a:buFont typeface="Arial" panose="020B0604020202020204" pitchFamily="34" charset="0"/>
              <a:buChar char="•"/>
            </a:pP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Students do well when being taught by the teacher of same ethnicity in comparison to being taught by teacher of different ethnicity.</a:t>
            </a:r>
          </a:p>
          <a:p>
            <a:pPr marL="285750" indent="-228600">
              <a:lnSpc>
                <a:spcPct val="90000"/>
              </a:lnSpc>
              <a:spcAft>
                <a:spcPts val="600"/>
              </a:spcAft>
              <a:buFont typeface="Arial" panose="020B0604020202020204" pitchFamily="34" charset="0"/>
              <a:buChar char="•"/>
            </a:pPr>
            <a:endParaRPr lang="en-US" sz="2000" dirty="0">
              <a:solidFill>
                <a:schemeClr val="tx2"/>
              </a:solidFill>
            </a:endParaRPr>
          </a:p>
          <a:p>
            <a:pPr marL="285750" indent="-228600">
              <a:lnSpc>
                <a:spcPct val="90000"/>
              </a:lnSpc>
              <a:spcAft>
                <a:spcPts val="600"/>
              </a:spcAft>
              <a:buFont typeface="Arial" panose="020B0604020202020204" pitchFamily="34" charset="0"/>
              <a:buChar char="•"/>
            </a:pPr>
            <a:r>
              <a:rPr lang="en-US" sz="2000" dirty="0">
                <a:solidFill>
                  <a:schemeClr val="tx2"/>
                </a:solidFill>
              </a:rPr>
              <a:t>Both gender students benefit from small class size.</a:t>
            </a:r>
          </a:p>
          <a:p>
            <a:pPr marL="285750" indent="-228600">
              <a:lnSpc>
                <a:spcPct val="90000"/>
              </a:lnSpc>
              <a:spcAft>
                <a:spcPts val="600"/>
              </a:spcAft>
              <a:buFont typeface="Arial" panose="020B0604020202020204" pitchFamily="34" charset="0"/>
              <a:buChar char="•"/>
            </a:pPr>
            <a:endParaRPr lang="en-US" sz="2000" dirty="0">
              <a:solidFill>
                <a:schemeClr val="tx2"/>
              </a:solidFill>
            </a:endParaRPr>
          </a:p>
          <a:p>
            <a:pPr marL="285750" indent="-228600">
              <a:lnSpc>
                <a:spcPct val="90000"/>
              </a:lnSpc>
              <a:spcAft>
                <a:spcPts val="600"/>
              </a:spcAft>
              <a:buFont typeface="Arial" panose="020B0604020202020204" pitchFamily="34" charset="0"/>
              <a:buChar char="•"/>
            </a:pPr>
            <a:endParaRPr lang="en-US" sz="2000" dirty="0">
              <a:solidFill>
                <a:schemeClr val="tx2"/>
              </a:solidFill>
            </a:endParaRPr>
          </a:p>
        </p:txBody>
      </p:sp>
      <p:sp>
        <p:nvSpPr>
          <p:cNvPr id="63" name="Rectangle 6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436779"/>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2"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White stones balanced in a stack">
            <a:extLst>
              <a:ext uri="{FF2B5EF4-FFF2-40B4-BE49-F238E27FC236}">
                <a16:creationId xmlns:a16="http://schemas.microsoft.com/office/drawing/2014/main" id="{7CDB416F-9958-4FE3-99ED-21664E7EF0CC}"/>
              </a:ext>
            </a:extLst>
          </p:cNvPr>
          <p:cNvPicPr>
            <a:picLocks noChangeAspect="1"/>
          </p:cNvPicPr>
          <p:nvPr/>
        </p:nvPicPr>
        <p:blipFill rotWithShape="1">
          <a:blip r:embed="rId2">
            <a:alphaModFix amt="50000"/>
          </a:blip>
          <a:srcRect t="15333" b="397"/>
          <a:stretch/>
        </p:blipFill>
        <p:spPr>
          <a:xfrm>
            <a:off x="20" y="1"/>
            <a:ext cx="12191980" cy="6857999"/>
          </a:xfrm>
          <a:prstGeom prst="rect">
            <a:avLst/>
          </a:prstGeom>
        </p:spPr>
      </p:pic>
      <p:sp>
        <p:nvSpPr>
          <p:cNvPr id="3" name="TextBox 2">
            <a:extLst>
              <a:ext uri="{FF2B5EF4-FFF2-40B4-BE49-F238E27FC236}">
                <a16:creationId xmlns:a16="http://schemas.microsoft.com/office/drawing/2014/main" id="{11FAA945-E296-4676-B4FA-20D1748B191A}"/>
              </a:ext>
            </a:extLst>
          </p:cNvPr>
          <p:cNvSpPr txBox="1"/>
          <p:nvPr/>
        </p:nvSpPr>
        <p:spPr>
          <a:xfrm>
            <a:off x="1524000" y="231066"/>
            <a:ext cx="9144000" cy="881250"/>
          </a:xfrm>
          <a:prstGeom prst="rect">
            <a:avLst/>
          </a:prstGeom>
        </p:spPr>
        <p:txBody>
          <a:bodyPr vert="horz" lIns="91440" tIns="45720" rIns="91440" bIns="45720" rtlCol="0" anchor="b">
            <a:normAutofit lnSpcReduction="1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6000" b="1" i="0" u="none" strike="noStrike" kern="1200" cap="none" spc="300" normalizeH="0" baseline="0" noProof="0" dirty="0">
                <a:ln>
                  <a:noFill/>
                </a:ln>
                <a:solidFill>
                  <a:srgbClr val="FFFFFF"/>
                </a:solidFill>
                <a:effectLst/>
                <a:uLnTx/>
                <a:uFillTx/>
                <a:latin typeface="Constantia" panose="02030602050306030303" pitchFamily="18" charset="0"/>
                <a:ea typeface="+mn-ea"/>
                <a:cs typeface="+mn-cs"/>
              </a:rPr>
              <a:t>Recommendations</a:t>
            </a:r>
            <a:endParaRPr kumimoji="0" lang="en-US" sz="6000" b="0" i="0" u="none" strike="noStrike" kern="1200" cap="none" spc="300" normalizeH="0" baseline="0" noProof="0" dirty="0">
              <a:ln>
                <a:noFill/>
              </a:ln>
              <a:solidFill>
                <a:srgbClr val="FFFFFF"/>
              </a:solidFill>
              <a:effectLst/>
              <a:uLnTx/>
              <a:uFillTx/>
              <a:latin typeface="Constantia" panose="02030602050306030303" pitchFamily="18" charset="0"/>
              <a:ea typeface="+mn-ea"/>
              <a:cs typeface="+mn-cs"/>
            </a:endParaRPr>
          </a:p>
        </p:txBody>
      </p:sp>
      <p:sp>
        <p:nvSpPr>
          <p:cNvPr id="2" name="TextBox 1">
            <a:extLst>
              <a:ext uri="{FF2B5EF4-FFF2-40B4-BE49-F238E27FC236}">
                <a16:creationId xmlns:a16="http://schemas.microsoft.com/office/drawing/2014/main" id="{88619CF2-3218-4490-9FD5-3E4BC31BD6AF}"/>
              </a:ext>
            </a:extLst>
          </p:cNvPr>
          <p:cNvSpPr txBox="1"/>
          <p:nvPr/>
        </p:nvSpPr>
        <p:spPr>
          <a:xfrm>
            <a:off x="530086" y="1343381"/>
            <a:ext cx="11343861" cy="5632311"/>
          </a:xfrm>
          <a:prstGeom prst="rect">
            <a:avLst/>
          </a:prstGeom>
          <a:noFill/>
        </p:spPr>
        <p:txBody>
          <a:bodyPr wrap="square" rtlCol="0">
            <a:spAutoFit/>
          </a:bodyPr>
          <a:lstStyle/>
          <a:p>
            <a:pPr marL="285750" indent="-285750">
              <a:buFont typeface="Arial" panose="020B0604020202020204" pitchFamily="34" charset="0"/>
              <a:buChar char="•"/>
            </a:pPr>
            <a:r>
              <a:rPr lang="en-US" sz="2400" i="1" dirty="0">
                <a:latin typeface="Amasis MT Pro" panose="02040504050005020304" pitchFamily="18" charset="0"/>
              </a:rPr>
              <a:t>Class size should be reduced to 13 to 17 students per class, for Kindergarten,1</a:t>
            </a:r>
            <a:r>
              <a:rPr lang="en-US" sz="2400" i="1" baseline="30000" dirty="0">
                <a:latin typeface="Amasis MT Pro" panose="02040504050005020304" pitchFamily="18" charset="0"/>
              </a:rPr>
              <a:t>st</a:t>
            </a:r>
            <a:r>
              <a:rPr lang="en-US" sz="2400" i="1" dirty="0">
                <a:latin typeface="Amasis MT Pro" panose="02040504050005020304" pitchFamily="18" charset="0"/>
              </a:rPr>
              <a:t> Grade,2</a:t>
            </a:r>
            <a:r>
              <a:rPr lang="en-US" sz="2400" i="1" baseline="30000" dirty="0">
                <a:latin typeface="Amasis MT Pro" panose="02040504050005020304" pitchFamily="18" charset="0"/>
              </a:rPr>
              <a:t>nd</a:t>
            </a:r>
            <a:r>
              <a:rPr lang="en-US" sz="2400" i="1" dirty="0">
                <a:latin typeface="Amasis MT Pro" panose="02040504050005020304" pitchFamily="18" charset="0"/>
              </a:rPr>
              <a:t> Grade, and 3</a:t>
            </a:r>
            <a:r>
              <a:rPr lang="en-US" sz="2400" i="1" baseline="30000" dirty="0">
                <a:latin typeface="Amasis MT Pro" panose="02040504050005020304" pitchFamily="18" charset="0"/>
              </a:rPr>
              <a:t>rd</a:t>
            </a:r>
            <a:r>
              <a:rPr lang="en-US" sz="2400" i="1" dirty="0">
                <a:latin typeface="Amasis MT Pro" panose="02040504050005020304" pitchFamily="18" charset="0"/>
              </a:rPr>
              <a:t> Grade across all school types, that is inner-city, suburban, rural and urban.</a:t>
            </a:r>
          </a:p>
          <a:p>
            <a:pPr marL="285750" indent="-285750">
              <a:buFont typeface="Arial" panose="020B0604020202020204" pitchFamily="34" charset="0"/>
              <a:buChar char="•"/>
            </a:pPr>
            <a:endParaRPr lang="en-US" sz="2400" i="1" dirty="0">
              <a:latin typeface="Amasis MT Pro" panose="02040504050005020304" pitchFamily="18" charset="0"/>
            </a:endParaRPr>
          </a:p>
          <a:p>
            <a:pPr marL="285750" indent="-285750">
              <a:buFont typeface="Arial" panose="020B0604020202020204" pitchFamily="34" charset="0"/>
              <a:buChar char="•"/>
            </a:pPr>
            <a:r>
              <a:rPr lang="en-US" sz="2400" i="1" dirty="0">
                <a:latin typeface="Amasis MT Pro" panose="02040504050005020304" pitchFamily="18" charset="0"/>
              </a:rPr>
              <a:t>Inner city schools should be provided better assistance in the form of teachers with better educational qualifications such as PhD or Specialist, so that they can score better.</a:t>
            </a:r>
          </a:p>
          <a:p>
            <a:pPr marL="285750" indent="-285750">
              <a:buFont typeface="Arial" panose="020B0604020202020204" pitchFamily="34" charset="0"/>
              <a:buChar char="•"/>
            </a:pPr>
            <a:endParaRPr lang="en-US" sz="2400" i="1" dirty="0">
              <a:latin typeface="Amasis MT Pro" panose="02040504050005020304" pitchFamily="18" charset="0"/>
            </a:endParaRPr>
          </a:p>
          <a:p>
            <a:pPr marL="285750" indent="-285750">
              <a:buFont typeface="Arial" panose="020B0604020202020204" pitchFamily="34" charset="0"/>
              <a:buChar char="•"/>
            </a:pPr>
            <a:r>
              <a:rPr lang="en-US" sz="2400" i="1" dirty="0">
                <a:latin typeface="Amasis MT Pro" panose="02040504050005020304" pitchFamily="18" charset="0"/>
              </a:rPr>
              <a:t>African American and Caucasian community students should receive assistance in the form of small class size.</a:t>
            </a:r>
          </a:p>
          <a:p>
            <a:pPr marL="285750" indent="-285750">
              <a:buFont typeface="Arial" panose="020B0604020202020204" pitchFamily="34" charset="0"/>
              <a:buChar char="•"/>
            </a:pPr>
            <a:endParaRPr lang="en-US" sz="2400" i="1" dirty="0">
              <a:latin typeface="Amasis MT Pro" panose="02040504050005020304" pitchFamily="18" charset="0"/>
            </a:endParaRPr>
          </a:p>
          <a:p>
            <a:pPr marL="285750" indent="-285750">
              <a:buFont typeface="Arial" panose="020B0604020202020204" pitchFamily="34" charset="0"/>
              <a:buChar char="•"/>
            </a:pPr>
            <a:r>
              <a:rPr lang="en-US" sz="2400" i="1" dirty="0">
                <a:latin typeface="Amasis MT Pro" panose="02040504050005020304" pitchFamily="18" charset="0"/>
              </a:rPr>
              <a:t>Higher career ladder level teachers should teach Kindergarten and 1st grade.</a:t>
            </a:r>
          </a:p>
          <a:p>
            <a:pPr marL="285750" indent="-285750">
              <a:buFont typeface="Arial" panose="020B0604020202020204" pitchFamily="34" charset="0"/>
              <a:buChar char="•"/>
            </a:pPr>
            <a:endParaRPr lang="en-US" sz="2400" i="1" dirty="0">
              <a:latin typeface="Amasis MT Pro" panose="02040504050005020304" pitchFamily="18" charset="0"/>
            </a:endParaRPr>
          </a:p>
          <a:p>
            <a:pPr marL="285750" indent="-285750">
              <a:buFont typeface="Arial" panose="020B0604020202020204" pitchFamily="34" charset="0"/>
              <a:buChar char="•"/>
            </a:pPr>
            <a:r>
              <a:rPr lang="en-US" sz="2400" i="1" dirty="0">
                <a:latin typeface="Amasis MT Pro" panose="02040504050005020304" pitchFamily="18" charset="0"/>
              </a:rPr>
              <a:t>Experienced teachers should teach Kindergarten students.</a:t>
            </a:r>
          </a:p>
          <a:p>
            <a:pPr marL="285750" indent="-285750">
              <a:buFont typeface="Arial" panose="020B0604020202020204" pitchFamily="34" charset="0"/>
              <a:buChar char="•"/>
            </a:pPr>
            <a:endParaRPr lang="en-US" sz="2400" i="1" dirty="0">
              <a:latin typeface="Amasis MT Pro" panose="02040504050005020304" pitchFamily="18" charset="0"/>
            </a:endParaRPr>
          </a:p>
          <a:p>
            <a:pPr marL="285750" indent="-285750">
              <a:buFont typeface="Arial" panose="020B0604020202020204" pitchFamily="34" charset="0"/>
              <a:buChar char="•"/>
            </a:pPr>
            <a:r>
              <a:rPr lang="en-US" sz="2400" i="1" dirty="0">
                <a:latin typeface="Amasis MT Pro" panose="02040504050005020304" pitchFamily="18" charset="0"/>
              </a:rPr>
              <a:t>Same ethnicity teachers could be allotted for low scoring students that require assistance.</a:t>
            </a:r>
          </a:p>
          <a:p>
            <a:pPr marL="285750" indent="-285750">
              <a:buFont typeface="Arial" panose="020B0604020202020204" pitchFamily="34" charset="0"/>
              <a:buChar char="•"/>
            </a:pPr>
            <a:endParaRPr lang="en-US" sz="2400" i="1" dirty="0">
              <a:latin typeface="Amasis MT Pro" panose="02040504050005020304" pitchFamily="18" charset="0"/>
            </a:endParaRPr>
          </a:p>
        </p:txBody>
      </p:sp>
    </p:spTree>
    <p:extLst>
      <p:ext uri="{BB962C8B-B14F-4D97-AF65-F5344CB8AC3E}">
        <p14:creationId xmlns:p14="http://schemas.microsoft.com/office/powerpoint/2010/main" val="4072999592"/>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FB9F19-BD1D-4384-84DA-FF8DA5CB86F1}"/>
              </a:ext>
            </a:extLst>
          </p:cNvPr>
          <p:cNvSpPr txBox="1"/>
          <p:nvPr/>
        </p:nvSpPr>
        <p:spPr>
          <a:xfrm>
            <a:off x="7358596" y="-132522"/>
            <a:ext cx="4727386" cy="173603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GitHub Repo. &amp; dataset links.</a:t>
            </a:r>
          </a:p>
        </p:txBody>
      </p:sp>
      <p:sp>
        <p:nvSpPr>
          <p:cNvPr id="16" name="Freeform: Shape 1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omputer script on a screen">
            <a:extLst>
              <a:ext uri="{FF2B5EF4-FFF2-40B4-BE49-F238E27FC236}">
                <a16:creationId xmlns:a16="http://schemas.microsoft.com/office/drawing/2014/main" id="{5A63B759-FA5D-41A6-8607-EA6ED91D92D5}"/>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12" name="TextBox 11">
            <a:extLst>
              <a:ext uri="{FF2B5EF4-FFF2-40B4-BE49-F238E27FC236}">
                <a16:creationId xmlns:a16="http://schemas.microsoft.com/office/drawing/2014/main" id="{DE7AA47B-2134-4FC1-9E9F-2217EA98D929}"/>
              </a:ext>
            </a:extLst>
          </p:cNvPr>
          <p:cNvSpPr txBox="1"/>
          <p:nvPr/>
        </p:nvSpPr>
        <p:spPr>
          <a:xfrm>
            <a:off x="7188052" y="1603513"/>
            <a:ext cx="5003947" cy="4832092"/>
          </a:xfrm>
          <a:prstGeom prst="rect">
            <a:avLst/>
          </a:prstGeom>
          <a:noFill/>
        </p:spPr>
        <p:txBody>
          <a:bodyPr wrap="square">
            <a:spAutoFit/>
          </a:bodyPr>
          <a:lstStyle/>
          <a:p>
            <a:endParaRPr lang="en-US" dirty="0"/>
          </a:p>
          <a:p>
            <a:r>
              <a:rPr lang="en-US" sz="2000" b="1" dirty="0"/>
              <a:t>GitHub Repository:</a:t>
            </a:r>
          </a:p>
          <a:p>
            <a:r>
              <a:rPr lang="en-US" dirty="0"/>
              <a:t> </a:t>
            </a:r>
          </a:p>
          <a:p>
            <a:r>
              <a:rPr lang="en-US" dirty="0">
                <a:hlinkClick r:id="rId3"/>
              </a:rPr>
              <a:t>https://github.com/dilpresingh/dab103-project/blob/main/project-submission-2.ipynb</a:t>
            </a:r>
            <a:r>
              <a:rPr lang="en-US" dirty="0"/>
              <a:t> </a:t>
            </a:r>
          </a:p>
          <a:p>
            <a:pPr marL="457200" lvl="1" indent="0">
              <a:buNone/>
            </a:pPr>
            <a:endParaRPr lang="en-US" dirty="0"/>
          </a:p>
          <a:p>
            <a:pPr marL="0" indent="0">
              <a:buNone/>
            </a:pPr>
            <a:r>
              <a:rPr lang="en-US" i="1" dirty="0"/>
              <a:t>The final python file is uploaded by one of our group member on GitHub Repository.</a:t>
            </a:r>
          </a:p>
          <a:p>
            <a:pPr marL="0" indent="0">
              <a:buNone/>
            </a:pPr>
            <a:endParaRPr lang="en-US" i="1" dirty="0"/>
          </a:p>
          <a:p>
            <a:r>
              <a:rPr lang="en-US" b="1" dirty="0"/>
              <a:t>Weblink to the dataset: </a:t>
            </a:r>
          </a:p>
          <a:p>
            <a:endParaRPr lang="en-US" b="1" dirty="0"/>
          </a:p>
          <a:p>
            <a:pPr marL="285750" indent="-285750">
              <a:buFont typeface="Arial" panose="020B0604020202020204" pitchFamily="34" charset="0"/>
              <a:buChar char="•"/>
            </a:pPr>
            <a:r>
              <a:rPr lang="en-US" dirty="0">
                <a:hlinkClick r:id="rId4"/>
              </a:rPr>
              <a:t>https://vincentarelbundock.github.io/Rdatasets/csv/AER/STAR.csv</a:t>
            </a:r>
            <a:r>
              <a:rPr lang="en-US" dirty="0"/>
              <a:t>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hlinkClick r:id="rId5"/>
              </a:rPr>
              <a:t>https://vincentarelbundock.github.io/Rdatasets/doc/AER/STAR.html</a:t>
            </a:r>
            <a:r>
              <a:rPr lang="en-US" dirty="0"/>
              <a:t> </a:t>
            </a:r>
          </a:p>
          <a:p>
            <a:pPr marL="285750" indent="-285750">
              <a:buFont typeface="Arial" panose="020B0604020202020204" pitchFamily="34" charset="0"/>
              <a:buChar char="•"/>
            </a:pPr>
            <a:endParaRPr lang="en-US" dirty="0"/>
          </a:p>
        </p:txBody>
      </p:sp>
      <p:sp>
        <p:nvSpPr>
          <p:cNvPr id="17" name="TextBox 16">
            <a:extLst>
              <a:ext uri="{FF2B5EF4-FFF2-40B4-BE49-F238E27FC236}">
                <a16:creationId xmlns:a16="http://schemas.microsoft.com/office/drawing/2014/main" id="{07AD64BA-0744-4FA1-AA0D-4E273D981E22}"/>
              </a:ext>
            </a:extLst>
          </p:cNvPr>
          <p:cNvSpPr txBox="1"/>
          <p:nvPr/>
        </p:nvSpPr>
        <p:spPr>
          <a:xfrm>
            <a:off x="5857460" y="6250939"/>
            <a:ext cx="6639339" cy="369332"/>
          </a:xfrm>
          <a:prstGeom prst="rect">
            <a:avLst/>
          </a:prstGeom>
          <a:noFill/>
        </p:spPr>
        <p:txBody>
          <a:bodyPr wrap="square">
            <a:spAutoFit/>
          </a:bodyPr>
          <a:lstStyle/>
          <a:p>
            <a:r>
              <a:rPr lang="en-US" i="1" dirty="0"/>
              <a:t>Both Dataset and Summary weblinks are mentioned in this slide.</a:t>
            </a:r>
          </a:p>
        </p:txBody>
      </p:sp>
    </p:spTree>
    <p:extLst>
      <p:ext uri="{BB962C8B-B14F-4D97-AF65-F5344CB8AC3E}">
        <p14:creationId xmlns:p14="http://schemas.microsoft.com/office/powerpoint/2010/main" val="2687254151"/>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Glasses on top of a book">
            <a:extLst>
              <a:ext uri="{FF2B5EF4-FFF2-40B4-BE49-F238E27FC236}">
                <a16:creationId xmlns:a16="http://schemas.microsoft.com/office/drawing/2014/main" id="{272E3E7A-EA83-422E-B098-FD298AF149C3}"/>
              </a:ext>
            </a:extLst>
          </p:cNvPr>
          <p:cNvPicPr>
            <a:picLocks noChangeAspect="1"/>
          </p:cNvPicPr>
          <p:nvPr/>
        </p:nvPicPr>
        <p:blipFill rotWithShape="1">
          <a:blip r:embed="rId2">
            <a:alphaModFix amt="35000"/>
          </a:blip>
          <a:srcRect t="13339" r="1" b="1786"/>
          <a:stretch/>
        </p:blipFill>
        <p:spPr>
          <a:xfrm>
            <a:off x="-4243" y="10"/>
            <a:ext cx="12196243" cy="6857990"/>
          </a:xfrm>
          <a:prstGeom prst="rect">
            <a:avLst/>
          </a:prstGeom>
        </p:spPr>
      </p:pic>
      <p:sp>
        <p:nvSpPr>
          <p:cNvPr id="3" name="TextBox 2">
            <a:extLst>
              <a:ext uri="{FF2B5EF4-FFF2-40B4-BE49-F238E27FC236}">
                <a16:creationId xmlns:a16="http://schemas.microsoft.com/office/drawing/2014/main" id="{0A4E690A-762D-48BB-9C8C-5D0E13846673}"/>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kumimoji="0" lang="en-US" sz="3600" b="1" i="0" u="none" strike="noStrike" cap="none" spc="0" normalizeH="0" baseline="0" noProof="0" dirty="0">
                <a:ln w="22225">
                  <a:solidFill>
                    <a:prstClr val="white"/>
                  </a:solidFill>
                  <a:miter lim="800000"/>
                </a:ln>
                <a:effectLst/>
                <a:uLnTx/>
                <a:uFillTx/>
                <a:latin typeface="+mj-lt"/>
                <a:ea typeface="+mj-ea"/>
                <a:cs typeface="+mj-cs"/>
              </a:rPr>
              <a:t>References</a:t>
            </a:r>
            <a:endParaRPr kumimoji="0" lang="en-US" sz="3600" b="0" i="0" u="none" strike="noStrike" cap="none" spc="0" normalizeH="0" baseline="0" noProof="0" dirty="0">
              <a:ln w="22225">
                <a:solidFill>
                  <a:prstClr val="white"/>
                </a:solidFill>
                <a:miter lim="800000"/>
              </a:ln>
              <a:effectLst/>
              <a:uLnTx/>
              <a:uFillTx/>
              <a:latin typeface="+mj-lt"/>
              <a:ea typeface="+mj-ea"/>
              <a:cs typeface="+mj-cs"/>
            </a:endParaRPr>
          </a:p>
        </p:txBody>
      </p:sp>
      <p:sp>
        <p:nvSpPr>
          <p:cNvPr id="2" name="TextBox 1">
            <a:extLst>
              <a:ext uri="{FF2B5EF4-FFF2-40B4-BE49-F238E27FC236}">
                <a16:creationId xmlns:a16="http://schemas.microsoft.com/office/drawing/2014/main" id="{7A6584FC-8C13-4284-AB21-F6B5527D57CF}"/>
              </a:ext>
            </a:extLst>
          </p:cNvPr>
          <p:cNvSpPr txBox="1"/>
          <p:nvPr/>
        </p:nvSpPr>
        <p:spPr>
          <a:xfrm>
            <a:off x="643467" y="1782981"/>
            <a:ext cx="10905066" cy="4127490"/>
          </a:xfrm>
          <a:prstGeom prst="rect">
            <a:avLst/>
          </a:prstGeom>
        </p:spPr>
        <p:txBody>
          <a:bodyPr vert="horz" lIns="91440" tIns="45720" rIns="91440" bIns="45720" rtlCol="0">
            <a:normAutofit/>
          </a:bodyPr>
          <a:lstStyle/>
          <a:p>
            <a:pPr marL="571500" indent="-457200">
              <a:lnSpc>
                <a:spcPct val="90000"/>
              </a:lnSpc>
              <a:spcAft>
                <a:spcPts val="600"/>
              </a:spcAft>
              <a:buFont typeface="+mj-lt"/>
              <a:buAutoNum type="arabicPeriod"/>
            </a:pPr>
            <a:r>
              <a:rPr lang="en-US" sz="2000" dirty="0">
                <a:hlinkClick r:id="rId3">
                  <a:extLst>
                    <a:ext uri="{A12FA001-AC4F-418D-AE19-62706E023703}">
                      <ahyp:hlinkClr xmlns:ahyp="http://schemas.microsoft.com/office/drawing/2018/hyperlinkcolor" val="tx"/>
                    </a:ext>
                  </a:extLst>
                </a:hlinkClick>
              </a:rPr>
              <a:t>https://dataverse.harvard.edu/dataset.xhtml?persistentId=hdl:1902.1/10766</a:t>
            </a:r>
            <a:r>
              <a:rPr lang="en-US" sz="2000" dirty="0"/>
              <a:t> </a:t>
            </a:r>
          </a:p>
          <a:p>
            <a:pPr marL="571500" indent="-457200">
              <a:lnSpc>
                <a:spcPct val="90000"/>
              </a:lnSpc>
              <a:spcAft>
                <a:spcPts val="600"/>
              </a:spcAft>
              <a:buFont typeface="+mj-lt"/>
              <a:buAutoNum type="arabicPeriod"/>
            </a:pPr>
            <a:endParaRPr lang="en-US" sz="2000" dirty="0"/>
          </a:p>
          <a:p>
            <a:pPr marL="571500" indent="-457200">
              <a:lnSpc>
                <a:spcPct val="90000"/>
              </a:lnSpc>
              <a:spcAft>
                <a:spcPts val="600"/>
              </a:spcAft>
              <a:buFont typeface="+mj-lt"/>
              <a:buAutoNum type="arabicPeriod"/>
            </a:pPr>
            <a:r>
              <a:rPr lang="en-US" sz="2000" dirty="0">
                <a:hlinkClick r:id="rId4">
                  <a:extLst>
                    <a:ext uri="{A12FA001-AC4F-418D-AE19-62706E023703}">
                      <ahyp:hlinkClr xmlns:ahyp="http://schemas.microsoft.com/office/drawing/2018/hyperlinkcolor" val="tx"/>
                    </a:ext>
                  </a:extLst>
                </a:hlinkClick>
              </a:rPr>
              <a:t>https://rdrr.io/cran/AER/man/STAR.html</a:t>
            </a:r>
            <a:r>
              <a:rPr lang="en-US" sz="2000" dirty="0"/>
              <a:t> </a:t>
            </a:r>
          </a:p>
          <a:p>
            <a:pPr marL="571500" indent="-457200">
              <a:lnSpc>
                <a:spcPct val="90000"/>
              </a:lnSpc>
              <a:spcAft>
                <a:spcPts val="600"/>
              </a:spcAft>
              <a:buFont typeface="+mj-lt"/>
              <a:buAutoNum type="arabicPeriod"/>
            </a:pPr>
            <a:endParaRPr lang="en-US" sz="2000" dirty="0"/>
          </a:p>
          <a:p>
            <a:pPr marL="571500" indent="-457200">
              <a:lnSpc>
                <a:spcPct val="90000"/>
              </a:lnSpc>
              <a:spcAft>
                <a:spcPts val="600"/>
              </a:spcAft>
              <a:buFont typeface="+mj-lt"/>
              <a:buAutoNum type="arabicPeriod"/>
            </a:pPr>
            <a:r>
              <a:rPr lang="en-US" sz="2000" dirty="0">
                <a:hlinkClick r:id="rId5">
                  <a:extLst>
                    <a:ext uri="{A12FA001-AC4F-418D-AE19-62706E023703}">
                      <ahyp:hlinkClr xmlns:ahyp="http://schemas.microsoft.com/office/drawing/2018/hyperlinkcolor" val="tx"/>
                    </a:ext>
                  </a:extLst>
                </a:hlinkClick>
              </a:rPr>
              <a:t>https://cran.r-project.org/web/packages/STAR/STAR.pdf</a:t>
            </a:r>
            <a:r>
              <a:rPr lang="en-US" sz="2000" dirty="0"/>
              <a:t> </a:t>
            </a:r>
          </a:p>
          <a:p>
            <a:pPr marL="571500" indent="-457200">
              <a:lnSpc>
                <a:spcPct val="90000"/>
              </a:lnSpc>
              <a:spcAft>
                <a:spcPts val="600"/>
              </a:spcAft>
              <a:buFont typeface="+mj-lt"/>
              <a:buAutoNum type="arabicPeriod"/>
            </a:pPr>
            <a:endParaRPr lang="en-US" sz="2000" dirty="0"/>
          </a:p>
          <a:p>
            <a:pPr marL="571500" indent="-457200">
              <a:lnSpc>
                <a:spcPct val="90000"/>
              </a:lnSpc>
              <a:spcAft>
                <a:spcPts val="600"/>
              </a:spcAft>
              <a:buFont typeface="+mj-lt"/>
              <a:buAutoNum type="arabicPeriod"/>
            </a:pPr>
            <a:r>
              <a:rPr lang="en-US" sz="2000" dirty="0">
                <a:hlinkClick r:id="rId6">
                  <a:extLst>
                    <a:ext uri="{A12FA001-AC4F-418D-AE19-62706E023703}">
                      <ahyp:hlinkClr xmlns:ahyp="http://schemas.microsoft.com/office/drawing/2018/hyperlinkcolor" val="tx"/>
                    </a:ext>
                  </a:extLst>
                </a:hlinkClick>
              </a:rPr>
              <a:t>https://www.sesp.northwestern.edu/docs/publications/1221908847551f03b764dbd.pdf</a:t>
            </a:r>
            <a:endParaRPr lang="en-US" sz="2000" dirty="0"/>
          </a:p>
          <a:p>
            <a:pPr marL="571500" indent="-457200">
              <a:lnSpc>
                <a:spcPct val="90000"/>
              </a:lnSpc>
              <a:spcAft>
                <a:spcPts val="600"/>
              </a:spcAft>
              <a:buFont typeface="+mj-lt"/>
              <a:buAutoNum type="arabicPeriod"/>
            </a:pPr>
            <a:endParaRPr lang="en-US" sz="2000" dirty="0"/>
          </a:p>
          <a:p>
            <a:pPr marL="571500" indent="-457200">
              <a:lnSpc>
                <a:spcPct val="90000"/>
              </a:lnSpc>
              <a:spcAft>
                <a:spcPts val="600"/>
              </a:spcAft>
              <a:buFont typeface="+mj-lt"/>
              <a:buAutoNum type="arabicPeriod"/>
            </a:pPr>
            <a:r>
              <a:rPr lang="en-US" sz="2000" dirty="0">
                <a:hlinkClick r:id="rId7">
                  <a:extLst>
                    <a:ext uri="{A12FA001-AC4F-418D-AE19-62706E023703}">
                      <ahyp:hlinkClr xmlns:ahyp="http://schemas.microsoft.com/office/drawing/2018/hyperlinkcolor" val="tx"/>
                    </a:ext>
                  </a:extLst>
                </a:hlinkClick>
              </a:rPr>
              <a:t>https://dataverse.harvard.edu/file.xhtml?fileId=666707&amp;version=1.0</a:t>
            </a:r>
            <a:endParaRPr lang="en-US" sz="2000" dirty="0"/>
          </a:p>
          <a:p>
            <a:pPr marL="571500" indent="-457200">
              <a:lnSpc>
                <a:spcPct val="90000"/>
              </a:lnSpc>
              <a:spcAft>
                <a:spcPts val="600"/>
              </a:spcAft>
              <a:buFont typeface="+mj-lt"/>
              <a:buAutoNum type="arabicPeriod"/>
            </a:pPr>
            <a:endParaRPr lang="en-US" sz="2000" dirty="0"/>
          </a:p>
          <a:p>
            <a:pPr marL="571500" indent="-457200">
              <a:lnSpc>
                <a:spcPct val="90000"/>
              </a:lnSpc>
              <a:spcAft>
                <a:spcPts val="600"/>
              </a:spcAft>
              <a:buFont typeface="+mj-lt"/>
              <a:buAutoNum type="arabicPeriod"/>
            </a:pPr>
            <a:r>
              <a:rPr lang="en-US" sz="2000" dirty="0">
                <a:hlinkClick r:id="rId8">
                  <a:extLst>
                    <a:ext uri="{A12FA001-AC4F-418D-AE19-62706E023703}">
                      <ahyp:hlinkClr xmlns:ahyp="http://schemas.microsoft.com/office/drawing/2018/hyperlinkcolor" val="tx"/>
                    </a:ext>
                  </a:extLst>
                </a:hlinkClick>
              </a:rPr>
              <a:t>Project STAR – Wikipedia</a:t>
            </a:r>
            <a:endParaRPr lang="en-US" sz="2000" dirty="0"/>
          </a:p>
          <a:p>
            <a:pPr marL="571500" indent="-457200">
              <a:lnSpc>
                <a:spcPct val="90000"/>
              </a:lnSpc>
              <a:spcAft>
                <a:spcPts val="600"/>
              </a:spcAft>
              <a:buFont typeface="+mj-lt"/>
              <a:buAutoNum type="arabicPeriod"/>
            </a:pPr>
            <a:endParaRPr lang="en-US" sz="2000" dirty="0"/>
          </a:p>
          <a:p>
            <a:pPr marL="571500" indent="-457200">
              <a:lnSpc>
                <a:spcPct val="90000"/>
              </a:lnSpc>
              <a:spcAft>
                <a:spcPts val="600"/>
              </a:spcAft>
              <a:buFont typeface="+mj-lt"/>
              <a:buAutoNum type="arabicPeriod"/>
            </a:pPr>
            <a:endParaRPr lang="en-US" sz="2000" dirty="0"/>
          </a:p>
          <a:p>
            <a:pPr marL="571500" indent="-457200">
              <a:lnSpc>
                <a:spcPct val="90000"/>
              </a:lnSpc>
              <a:spcAft>
                <a:spcPts val="600"/>
              </a:spcAft>
              <a:buFont typeface="+mj-lt"/>
              <a:buAutoNum type="arabicPeriod"/>
            </a:pPr>
            <a:endParaRPr lang="en-US" sz="2000" dirty="0"/>
          </a:p>
          <a:p>
            <a:pPr marL="114300">
              <a:lnSpc>
                <a:spcPct val="90000"/>
              </a:lnSpc>
              <a:spcAft>
                <a:spcPts val="600"/>
              </a:spcAft>
            </a:pPr>
            <a:endParaRPr lang="en-US" sz="2000" dirty="0"/>
          </a:p>
          <a:p>
            <a:pPr marL="571500" indent="-457200">
              <a:lnSpc>
                <a:spcPct val="90000"/>
              </a:lnSpc>
              <a:spcAft>
                <a:spcPts val="600"/>
              </a:spcAft>
              <a:buFont typeface="+mj-lt"/>
              <a:buAutoNum type="arabicPeriod"/>
            </a:pPr>
            <a:endParaRPr lang="en-US" sz="2000" dirty="0"/>
          </a:p>
          <a:p>
            <a:pPr marL="571500" indent="-457200">
              <a:lnSpc>
                <a:spcPct val="90000"/>
              </a:lnSpc>
              <a:spcAft>
                <a:spcPts val="600"/>
              </a:spcAft>
              <a:buFont typeface="+mj-lt"/>
              <a:buAutoNum type="arabicPeriod"/>
            </a:pPr>
            <a:endParaRPr lang="en-US" sz="2000" dirty="0"/>
          </a:p>
          <a:p>
            <a:pPr marL="114300">
              <a:lnSpc>
                <a:spcPct val="90000"/>
              </a:lnSpc>
              <a:spcAft>
                <a:spcPts val="600"/>
              </a:spcAft>
            </a:pPr>
            <a:endParaRPr lang="en-US" sz="2000" dirty="0"/>
          </a:p>
          <a:p>
            <a:pPr marL="342900" indent="-228600">
              <a:lnSpc>
                <a:spcPct val="90000"/>
              </a:lnSpc>
              <a:spcAft>
                <a:spcPts val="600"/>
              </a:spcAft>
              <a:buFont typeface="Arial" panose="020B0604020202020204" pitchFamily="34" charset="0"/>
              <a:buChar char="•"/>
            </a:pPr>
            <a:endParaRPr lang="en-US" sz="2000" dirty="0"/>
          </a:p>
          <a:p>
            <a:pPr marL="342900" indent="-228600">
              <a:lnSpc>
                <a:spcPct val="90000"/>
              </a:lnSpc>
              <a:spcAft>
                <a:spcPts val="600"/>
              </a:spcAft>
              <a:buFont typeface="Arial" panose="020B0604020202020204" pitchFamily="34" charset="0"/>
              <a:buChar char="•"/>
            </a:pPr>
            <a:endParaRPr lang="en-US" sz="2000" dirty="0"/>
          </a:p>
          <a:p>
            <a:pPr marL="342900" indent="-228600">
              <a:lnSpc>
                <a:spcPct val="90000"/>
              </a:lnSpc>
              <a:spcAft>
                <a:spcPts val="600"/>
              </a:spcAft>
              <a:buFont typeface="Arial" panose="020B0604020202020204" pitchFamily="34" charset="0"/>
              <a:buChar char="•"/>
            </a:pP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C008BA-1BEA-4D2C-9737-DB7286716F9A}"/>
              </a:ext>
            </a:extLst>
          </p:cNvPr>
          <p:cNvSpPr txBox="1"/>
          <p:nvPr/>
        </p:nvSpPr>
        <p:spPr>
          <a:xfrm>
            <a:off x="0" y="6133996"/>
            <a:ext cx="12192000" cy="400110"/>
          </a:xfrm>
          <a:prstGeom prst="rect">
            <a:avLst/>
          </a:prstGeom>
          <a:noFill/>
        </p:spPr>
        <p:txBody>
          <a:bodyPr wrap="square" rtlCol="0">
            <a:spAutoFit/>
          </a:bodyPr>
          <a:lstStyle/>
          <a:p>
            <a:pPr algn="ctr"/>
            <a:r>
              <a:rPr lang="en-US" sz="2000" b="1" i="1" dirty="0">
                <a:solidFill>
                  <a:schemeClr val="accent1"/>
                </a:solidFill>
              </a:rPr>
              <a:t>Note: We have denoted the Slides via numeric identification according to references index. </a:t>
            </a:r>
          </a:p>
        </p:txBody>
      </p:sp>
    </p:spTree>
    <p:extLst>
      <p:ext uri="{BB962C8B-B14F-4D97-AF65-F5344CB8AC3E}">
        <p14:creationId xmlns:p14="http://schemas.microsoft.com/office/powerpoint/2010/main" val="4293050895"/>
      </p:ext>
    </p:extLst>
  </p:cSld>
  <p:clrMapOvr>
    <a:overrideClrMapping bg1="dk1" tx1="lt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5">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and orange Colour Powder background">
            <a:extLst>
              <a:ext uri="{FF2B5EF4-FFF2-40B4-BE49-F238E27FC236}">
                <a16:creationId xmlns:a16="http://schemas.microsoft.com/office/drawing/2014/main" id="{0DA28DA2-29CA-477E-AF28-0B7B94E6CE4D}"/>
              </a:ext>
            </a:extLst>
          </p:cNvPr>
          <p:cNvPicPr>
            <a:picLocks noChangeAspect="1"/>
          </p:cNvPicPr>
          <p:nvPr/>
        </p:nvPicPr>
        <p:blipFill rotWithShape="1">
          <a:blip r:embed="rId2">
            <a:alphaModFix amt="50000"/>
          </a:blip>
          <a:srcRect t="285" r="-1" b="15423"/>
          <a:stretch/>
        </p:blipFill>
        <p:spPr>
          <a:xfrm>
            <a:off x="20" y="10"/>
            <a:ext cx="12188931" cy="6857990"/>
          </a:xfrm>
          <a:prstGeom prst="rect">
            <a:avLst/>
          </a:prstGeom>
        </p:spPr>
      </p:pic>
      <p:sp>
        <p:nvSpPr>
          <p:cNvPr id="2" name="TextBox 1">
            <a:extLst>
              <a:ext uri="{FF2B5EF4-FFF2-40B4-BE49-F238E27FC236}">
                <a16:creationId xmlns:a16="http://schemas.microsoft.com/office/drawing/2014/main" id="{7DB893A1-9BE5-4C4F-AEB5-D1AE5993FC2B}"/>
              </a:ext>
            </a:extLst>
          </p:cNvPr>
          <p:cNvSpPr txBox="1"/>
          <p:nvPr/>
        </p:nvSpPr>
        <p:spPr>
          <a:xfrm>
            <a:off x="1527048" y="1124712"/>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a:solidFill>
                  <a:srgbClr val="FFFFFF"/>
                </a:solidFill>
                <a:latin typeface="+mj-lt"/>
                <a:ea typeface="+mj-ea"/>
                <a:cs typeface="+mj-cs"/>
              </a:rPr>
              <a:t>End of Project Two!</a:t>
            </a:r>
          </a:p>
        </p:txBody>
      </p:sp>
      <p:sp>
        <p:nvSpPr>
          <p:cNvPr id="37"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52805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lasses on top of a book">
            <a:extLst>
              <a:ext uri="{FF2B5EF4-FFF2-40B4-BE49-F238E27FC236}">
                <a16:creationId xmlns:a16="http://schemas.microsoft.com/office/drawing/2014/main" id="{0C608454-EB1D-4F14-9671-38A145DDC128}"/>
              </a:ext>
            </a:extLst>
          </p:cNvPr>
          <p:cNvPicPr>
            <a:picLocks noChangeAspect="1"/>
          </p:cNvPicPr>
          <p:nvPr/>
        </p:nvPicPr>
        <p:blipFill rotWithShape="1">
          <a:blip r:embed="rId2">
            <a:alphaModFix amt="40000"/>
          </a:blip>
          <a:srcRect t="14112" b="983"/>
          <a:stretch/>
        </p:blipFill>
        <p:spPr>
          <a:xfrm>
            <a:off x="20" y="10"/>
            <a:ext cx="12191979" cy="6857990"/>
          </a:xfrm>
          <a:prstGeom prst="rect">
            <a:avLst/>
          </a:prstGeom>
        </p:spPr>
      </p:pic>
      <p:sp>
        <p:nvSpPr>
          <p:cNvPr id="2" name="Title 1">
            <a:extLst>
              <a:ext uri="{FF2B5EF4-FFF2-40B4-BE49-F238E27FC236}">
                <a16:creationId xmlns:a16="http://schemas.microsoft.com/office/drawing/2014/main" id="{087D4285-F025-4EC5-B249-283C43C0365A}"/>
              </a:ext>
            </a:extLst>
          </p:cNvPr>
          <p:cNvSpPr>
            <a:spLocks noGrp="1"/>
          </p:cNvSpPr>
          <p:nvPr>
            <p:ph type="title"/>
          </p:nvPr>
        </p:nvSpPr>
        <p:spPr>
          <a:xfrm>
            <a:off x="841249" y="941832"/>
            <a:ext cx="10506456" cy="2140888"/>
          </a:xfrm>
        </p:spPr>
        <p:txBody>
          <a:bodyPr anchor="b">
            <a:normAutofit/>
          </a:bodyPr>
          <a:lstStyle/>
          <a:p>
            <a:r>
              <a:rPr lang="en-US" sz="5000" dirty="0"/>
              <a:t>Dataset Description</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870CF9A-E7DF-4270-BCFC-C1A64694DAF6}"/>
              </a:ext>
            </a:extLst>
          </p:cNvPr>
          <p:cNvSpPr>
            <a:spLocks noGrp="1"/>
          </p:cNvSpPr>
          <p:nvPr>
            <p:ph idx="1"/>
          </p:nvPr>
        </p:nvSpPr>
        <p:spPr>
          <a:xfrm>
            <a:off x="841248" y="3502152"/>
            <a:ext cx="10506456" cy="2670048"/>
          </a:xfrm>
        </p:spPr>
        <p:txBody>
          <a:bodyPr>
            <a:normAutofit/>
          </a:bodyPr>
          <a:lstStyle/>
          <a:p>
            <a:pPr marL="0" indent="0">
              <a:buNone/>
            </a:pPr>
            <a:r>
              <a:rPr lang="en-US" sz="1600" dirty="0">
                <a:latin typeface="Amasis MT Pro" panose="02040504050005020304" pitchFamily="18" charset="0"/>
                <a:cs typeface="Aharoni" panose="02010803020104030203" pitchFamily="2" charset="-79"/>
              </a:rPr>
              <a:t>Our dataset is totally utilized for </a:t>
            </a:r>
            <a:r>
              <a:rPr lang="en-US" sz="1600" b="0" i="0" u="none" strike="noStrike" baseline="0" dirty="0">
                <a:latin typeface="Amasis MT Pro" panose="02040504050005020304" pitchFamily="18" charset="0"/>
              </a:rPr>
              <a:t>Descriptive Analysis</a:t>
            </a:r>
            <a:r>
              <a:rPr lang="en-US" sz="1600" b="0" i="0" u="none" strike="noStrike" baseline="0" dirty="0">
                <a:latin typeface="Amasis MT Pro" panose="02040504050005020304" pitchFamily="18" charset="0"/>
                <a:cs typeface="Aharoni" panose="02010803020104030203" pitchFamily="2" charset="-79"/>
              </a:rPr>
              <a:t>: </a:t>
            </a:r>
          </a:p>
          <a:p>
            <a:pPr marL="342900" indent="-342900">
              <a:buFont typeface="+mj-lt"/>
              <a:buAutoNum type="arabicPeriod"/>
            </a:pPr>
            <a:r>
              <a:rPr lang="en-US" sz="1600" b="0" i="0" dirty="0">
                <a:effectLst/>
                <a:latin typeface="Amasis MT Pro" panose="02040504050005020304" pitchFamily="18" charset="0"/>
              </a:rPr>
              <a:t>The </a:t>
            </a:r>
            <a:r>
              <a:rPr lang="en-US" sz="1600" dirty="0">
                <a:latin typeface="Amasis MT Pro" panose="02040504050005020304" pitchFamily="18" charset="0"/>
              </a:rPr>
              <a:t>entire analysis is based on </a:t>
            </a:r>
            <a:r>
              <a:rPr lang="en-US" sz="1600" b="0" i="0" dirty="0">
                <a:effectLst/>
                <a:latin typeface="Amasis MT Pro" panose="02040504050005020304" pitchFamily="18" charset="0"/>
              </a:rPr>
              <a:t>The Student &amp; Teacher Achievement Ratio (STAR) </a:t>
            </a:r>
            <a:r>
              <a:rPr lang="en-US" sz="1600" dirty="0">
                <a:latin typeface="Amasis MT Pro" panose="02040504050005020304" pitchFamily="18" charset="0"/>
              </a:rPr>
              <a:t> and it obtained from </a:t>
            </a:r>
            <a:r>
              <a:rPr lang="en-US" sz="1600" b="0" i="0" dirty="0">
                <a:effectLst/>
                <a:latin typeface="Amasis MT Pro" panose="02040504050005020304" pitchFamily="18" charset="0"/>
              </a:rPr>
              <a:t>Online complements to Stock and Watson (2007))</a:t>
            </a:r>
          </a:p>
          <a:p>
            <a:pPr marL="342900" indent="-342900">
              <a:buFont typeface="+mj-lt"/>
              <a:buAutoNum type="arabicPeriod"/>
            </a:pPr>
            <a:r>
              <a:rPr lang="en-US" sz="1600" dirty="0">
                <a:latin typeface="Amasis MT Pro" panose="02040504050005020304" pitchFamily="18" charset="0"/>
              </a:rPr>
              <a:t>It includes </a:t>
            </a:r>
            <a:r>
              <a:rPr lang="en-US" sz="1600" b="0" i="0" dirty="0">
                <a:effectLst/>
                <a:latin typeface="Amasis MT Pro" panose="02040504050005020304" pitchFamily="18" charset="0"/>
              </a:rPr>
              <a:t>information on 11,601 students and 79 schools</a:t>
            </a:r>
            <a:r>
              <a:rPr lang="en-US" sz="1600" dirty="0">
                <a:latin typeface="Amasis MT Pro" panose="02040504050005020304" pitchFamily="18" charset="0"/>
              </a:rPr>
              <a:t> </a:t>
            </a:r>
            <a:r>
              <a:rPr lang="en-US" sz="1600" b="0" i="0" dirty="0">
                <a:effectLst/>
                <a:latin typeface="Amasis MT Pro" panose="02040504050005020304" pitchFamily="18" charset="0"/>
              </a:rPr>
              <a:t>during the 1995-1996 school year.</a:t>
            </a:r>
          </a:p>
          <a:p>
            <a:pPr marL="342900" indent="-342900">
              <a:buFont typeface="+mj-lt"/>
              <a:buAutoNum type="arabicPeriod"/>
            </a:pPr>
            <a:r>
              <a:rPr lang="en-US" sz="1600" b="0" i="0" dirty="0">
                <a:effectLst/>
                <a:latin typeface="Helvetica Neue"/>
              </a:rPr>
              <a:t>• Demographic variables</a:t>
            </a:r>
            <a:br>
              <a:rPr lang="en-US" sz="1600" dirty="0"/>
            </a:br>
            <a:r>
              <a:rPr lang="en-US" sz="1600" b="0" i="0" dirty="0">
                <a:effectLst/>
                <a:latin typeface="Helvetica Neue"/>
              </a:rPr>
              <a:t>• School and class identifiers</a:t>
            </a:r>
            <a:br>
              <a:rPr lang="en-US" sz="1600" dirty="0"/>
            </a:br>
            <a:r>
              <a:rPr lang="en-US" sz="1600" b="0" i="0" dirty="0">
                <a:effectLst/>
                <a:latin typeface="Helvetica Neue"/>
              </a:rPr>
              <a:t>• School and teacher information</a:t>
            </a:r>
            <a:br>
              <a:rPr lang="en-US" sz="1600" dirty="0"/>
            </a:br>
            <a:r>
              <a:rPr lang="en-US" sz="1600" b="0" i="0" dirty="0">
                <a:effectLst/>
                <a:latin typeface="Helvetica Neue"/>
              </a:rPr>
              <a:t>• Experimental condition (“class type”)</a:t>
            </a:r>
            <a:br>
              <a:rPr lang="en-US" sz="1600" dirty="0"/>
            </a:br>
            <a:r>
              <a:rPr lang="en-US" sz="1600" b="0" i="0" dirty="0">
                <a:effectLst/>
                <a:latin typeface="Helvetica Neue"/>
              </a:rPr>
              <a:t>• Norm-referenced and criterion-referenced achievement test scores</a:t>
            </a:r>
            <a:br>
              <a:rPr lang="en-US" sz="1600" dirty="0"/>
            </a:br>
            <a:r>
              <a:rPr lang="en-US" sz="1600" b="0" i="0" dirty="0">
                <a:effectLst/>
                <a:latin typeface="Helvetica Neue"/>
              </a:rPr>
              <a:t>• Motivation and self-concept scores.</a:t>
            </a:r>
          </a:p>
          <a:p>
            <a:pPr marL="342900" indent="-342900">
              <a:buFont typeface="+mj-lt"/>
              <a:buAutoNum type="arabicPeriod"/>
            </a:pPr>
            <a:endParaRPr lang="en-US" sz="1600" b="0" i="0" dirty="0">
              <a:effectLst/>
              <a:latin typeface="Amasis MT Pro" panose="02040504050005020304" pitchFamily="18" charset="0"/>
            </a:endParaRPr>
          </a:p>
          <a:p>
            <a:endParaRPr lang="en-US" sz="1600" dirty="0"/>
          </a:p>
        </p:txBody>
      </p:sp>
    </p:spTree>
    <p:extLst>
      <p:ext uri="{BB962C8B-B14F-4D97-AF65-F5344CB8AC3E}">
        <p14:creationId xmlns:p14="http://schemas.microsoft.com/office/powerpoint/2010/main" val="150115976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E013-B949-4706-A085-72D97C1089DA}"/>
              </a:ext>
            </a:extLst>
          </p:cNvPr>
          <p:cNvSpPr>
            <a:spLocks noGrp="1"/>
          </p:cNvSpPr>
          <p:nvPr>
            <p:ph type="title"/>
          </p:nvPr>
        </p:nvSpPr>
        <p:spPr>
          <a:xfrm>
            <a:off x="4965431" y="615821"/>
            <a:ext cx="6586491" cy="1286160"/>
          </a:xfrm>
        </p:spPr>
        <p:txBody>
          <a:bodyPr anchor="b">
            <a:normAutofit/>
          </a:bodyPr>
          <a:lstStyle/>
          <a:p>
            <a:r>
              <a:rPr lang="en-US" sz="4100" dirty="0">
                <a:latin typeface="Amasis MT Pro Medium" panose="02040604050005020304" pitchFamily="18" charset="0"/>
              </a:rPr>
              <a:t>GitHub Repo. &amp; Dataset weblinks.</a:t>
            </a:r>
          </a:p>
        </p:txBody>
      </p:sp>
      <p:sp>
        <p:nvSpPr>
          <p:cNvPr id="3" name="Content Placeholder 2">
            <a:extLst>
              <a:ext uri="{FF2B5EF4-FFF2-40B4-BE49-F238E27FC236}">
                <a16:creationId xmlns:a16="http://schemas.microsoft.com/office/drawing/2014/main" id="{A03B9B12-71E5-4735-B1DF-2B46A4103F18}"/>
              </a:ext>
            </a:extLst>
          </p:cNvPr>
          <p:cNvSpPr>
            <a:spLocks noGrp="1"/>
          </p:cNvSpPr>
          <p:nvPr>
            <p:ph idx="1"/>
          </p:nvPr>
        </p:nvSpPr>
        <p:spPr>
          <a:xfrm>
            <a:off x="4965431" y="2218768"/>
            <a:ext cx="7069687" cy="4504759"/>
          </a:xfrm>
        </p:spPr>
        <p:txBody>
          <a:bodyPr>
            <a:normAutofit/>
          </a:bodyPr>
          <a:lstStyle/>
          <a:p>
            <a:r>
              <a:rPr lang="en-US" sz="1400" dirty="0"/>
              <a:t>GitHub Repository:</a:t>
            </a:r>
          </a:p>
          <a:p>
            <a:pPr marL="457200" lvl="1" indent="0">
              <a:buNone/>
            </a:pPr>
            <a:r>
              <a:rPr lang="en-US" sz="1400" dirty="0"/>
              <a:t> </a:t>
            </a:r>
            <a:r>
              <a:rPr lang="en-US" sz="1400" dirty="0">
                <a:hlinkClick r:id="rId2"/>
              </a:rPr>
              <a:t>https://github.com/dilpresingh/dab103-project/blob/main/project-submission-1.ipynb</a:t>
            </a:r>
            <a:r>
              <a:rPr lang="en-US" sz="1400" dirty="0"/>
              <a:t> </a:t>
            </a:r>
          </a:p>
          <a:p>
            <a:pPr marL="0" indent="0">
              <a:buNone/>
            </a:pPr>
            <a:r>
              <a:rPr lang="en-US" sz="1400" i="1" dirty="0"/>
              <a:t>The final python file is uploaded by one of our group member on GitHub Repository.</a:t>
            </a:r>
          </a:p>
          <a:p>
            <a:pPr marL="0" indent="0">
              <a:buNone/>
            </a:pPr>
            <a:endParaRPr lang="en-US" sz="1400" dirty="0"/>
          </a:p>
          <a:p>
            <a:r>
              <a:rPr lang="en-US" sz="1400" dirty="0"/>
              <a:t>Weblink to the dataset: </a:t>
            </a:r>
          </a:p>
          <a:p>
            <a:pPr marL="457200" lvl="1" indent="0">
              <a:buNone/>
            </a:pPr>
            <a:r>
              <a:rPr lang="en-US" sz="1400" dirty="0">
                <a:hlinkClick r:id="rId3"/>
              </a:rPr>
              <a:t>https://rdrr.io/cran/AER/man/STAR.html</a:t>
            </a:r>
            <a:r>
              <a:rPr lang="en-US" sz="1400" dirty="0"/>
              <a:t> </a:t>
            </a:r>
          </a:p>
          <a:p>
            <a:pPr marL="0" indent="0">
              <a:buNone/>
            </a:pPr>
            <a:endParaRPr lang="en-US" sz="1400" dirty="0"/>
          </a:p>
          <a:p>
            <a:r>
              <a:rPr lang="en-US" sz="1400" dirty="0"/>
              <a:t>Source: </a:t>
            </a:r>
          </a:p>
          <a:p>
            <a:pPr marL="457200" lvl="1" indent="0">
              <a:buNone/>
            </a:pPr>
            <a:r>
              <a:rPr lang="en-US" sz="1400" b="0" i="1" dirty="0">
                <a:effectLst/>
              </a:rPr>
              <a:t>Online complements to Stock and Watson (2007). </a:t>
            </a:r>
            <a:r>
              <a:rPr lang="en-US" sz="1400" i="1" dirty="0"/>
              <a:t> </a:t>
            </a:r>
          </a:p>
          <a:p>
            <a:endParaRPr lang="en-US" sz="1400" dirty="0"/>
          </a:p>
          <a:p>
            <a:r>
              <a:rPr lang="en-US" sz="1400" dirty="0"/>
              <a:t>References: </a:t>
            </a:r>
          </a:p>
          <a:p>
            <a:pPr marL="457200" lvl="1" indent="0">
              <a:buNone/>
            </a:pPr>
            <a:r>
              <a:rPr lang="en-US" sz="1400" b="0" i="1" dirty="0">
                <a:effectLst/>
                <a:latin typeface="Lato"/>
              </a:rPr>
              <a:t>Stock, J.H. and Watson, M.W. (2007). Introduction to Econometrics, 2nd ed. Boston: Addison Wesley</a:t>
            </a:r>
            <a:r>
              <a:rPr lang="en-US" sz="1050" b="0" i="1" dirty="0">
                <a:effectLst/>
                <a:latin typeface="Lato"/>
              </a:rPr>
              <a:t>.</a:t>
            </a:r>
            <a:endParaRPr lang="en-US" sz="1050" i="1" dirty="0"/>
          </a:p>
          <a:p>
            <a:pPr marL="457200" lvl="1" indent="0">
              <a:buNone/>
            </a:pPr>
            <a:endParaRPr lang="en-US" sz="1050" dirty="0">
              <a:latin typeface="Segoe Print" panose="02000600000000000000" pitchFamily="2" charset="0"/>
            </a:endParaRPr>
          </a:p>
        </p:txBody>
      </p:sp>
      <p:pic>
        <p:nvPicPr>
          <p:cNvPr id="22" name="Picture 21" descr="Graph on document with pen">
            <a:extLst>
              <a:ext uri="{FF2B5EF4-FFF2-40B4-BE49-F238E27FC236}">
                <a16:creationId xmlns:a16="http://schemas.microsoft.com/office/drawing/2014/main" id="{CD7A57BD-3A6E-4B17-8ADD-DB969BD947BA}"/>
              </a:ext>
            </a:extLst>
          </p:cNvPr>
          <p:cNvPicPr>
            <a:picLocks noChangeAspect="1"/>
          </p:cNvPicPr>
          <p:nvPr/>
        </p:nvPicPr>
        <p:blipFill rotWithShape="1">
          <a:blip r:embed="rId4"/>
          <a:srcRect l="34302" r="20579" b="-1"/>
          <a:stretch/>
        </p:blipFill>
        <p:spPr>
          <a:xfrm>
            <a:off x="0" y="10"/>
            <a:ext cx="4635571" cy="6857990"/>
          </a:xfrm>
          <a:prstGeom prst="rect">
            <a:avLst/>
          </a:prstGeom>
          <a:effectLst/>
        </p:spPr>
      </p:pic>
      <p:cxnSp>
        <p:nvCxnSpPr>
          <p:cNvPr id="26" name="Straight Connector 2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176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3509</TotalTime>
  <Words>4091</Words>
  <Application>Microsoft Office PowerPoint</Application>
  <PresentationFormat>Widescreen</PresentationFormat>
  <Paragraphs>464</Paragraphs>
  <Slides>78</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78</vt:i4>
      </vt:variant>
    </vt:vector>
  </HeadingPairs>
  <TitlesOfParts>
    <vt:vector size="93" baseType="lpstr">
      <vt:lpstr>Aharoni</vt:lpstr>
      <vt:lpstr>Amasis MT Pro</vt:lpstr>
      <vt:lpstr>Amasis MT Pro Medium</vt:lpstr>
      <vt:lpstr>Arial</vt:lpstr>
      <vt:lpstr>Berlin Sans FB</vt:lpstr>
      <vt:lpstr>Calibri</vt:lpstr>
      <vt:lpstr>Calibri Light</vt:lpstr>
      <vt:lpstr>Calibri-Bold</vt:lpstr>
      <vt:lpstr>Cambria Math</vt:lpstr>
      <vt:lpstr>Constantia</vt:lpstr>
      <vt:lpstr>Georgia</vt:lpstr>
      <vt:lpstr>Helvetica Neue</vt:lpstr>
      <vt:lpstr>Lato</vt:lpstr>
      <vt:lpstr>Segoe Print</vt:lpstr>
      <vt:lpstr>Office Theme</vt:lpstr>
      <vt:lpstr>DAB 103 Analytics Tools and Decision-Making Project </vt:lpstr>
      <vt:lpstr>Team Introduction</vt:lpstr>
      <vt:lpstr>Background &amp; Motivation</vt:lpstr>
      <vt:lpstr> Problem Statement </vt:lpstr>
      <vt:lpstr>Target Audience</vt:lpstr>
      <vt:lpstr>Insights to gain from Data</vt:lpstr>
      <vt:lpstr>Project Proposal</vt:lpstr>
      <vt:lpstr>Dataset Description</vt:lpstr>
      <vt:lpstr>GitHub Repo. &amp; Dataset weblinks.</vt:lpstr>
      <vt:lpstr>Future Transformation Steps:</vt:lpstr>
      <vt:lpstr>Inclusion Criteria</vt:lpstr>
      <vt:lpstr>PowerPoint Presentation</vt:lpstr>
      <vt:lpstr>Description of all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Manjot Singh Gill</dc:creator>
  <cp:lastModifiedBy>Manjot Singh Gill</cp:lastModifiedBy>
  <cp:revision>456</cp:revision>
  <dcterms:created xsi:type="dcterms:W3CDTF">2021-06-25T17:58:12Z</dcterms:created>
  <dcterms:modified xsi:type="dcterms:W3CDTF">2021-07-26T20:49:21Z</dcterms:modified>
</cp:coreProperties>
</file>